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2" r:id="rId1"/>
  </p:sldMasterIdLst>
  <p:notesMasterIdLst>
    <p:notesMasterId r:id="rId36"/>
  </p:notesMasterIdLst>
  <p:handoutMasterIdLst>
    <p:handoutMasterId r:id="rId37"/>
  </p:handoutMasterIdLst>
  <p:sldIdLst>
    <p:sldId id="258" r:id="rId2"/>
    <p:sldId id="271" r:id="rId3"/>
    <p:sldId id="307" r:id="rId4"/>
    <p:sldId id="299" r:id="rId5"/>
    <p:sldId id="272" r:id="rId6"/>
    <p:sldId id="273" r:id="rId7"/>
    <p:sldId id="274" r:id="rId8"/>
    <p:sldId id="275" r:id="rId9"/>
    <p:sldId id="276" r:id="rId10"/>
    <p:sldId id="278" r:id="rId11"/>
    <p:sldId id="279" r:id="rId12"/>
    <p:sldId id="308" r:id="rId13"/>
    <p:sldId id="283" r:id="rId14"/>
    <p:sldId id="284" r:id="rId15"/>
    <p:sldId id="296" r:id="rId16"/>
    <p:sldId id="285" r:id="rId17"/>
    <p:sldId id="286" r:id="rId18"/>
    <p:sldId id="287" r:id="rId19"/>
    <p:sldId id="288" r:id="rId20"/>
    <p:sldId id="289" r:id="rId21"/>
    <p:sldId id="291" r:id="rId22"/>
    <p:sldId id="292" r:id="rId23"/>
    <p:sldId id="293" r:id="rId24"/>
    <p:sldId id="295" r:id="rId25"/>
    <p:sldId id="294" r:id="rId26"/>
    <p:sldId id="304" r:id="rId27"/>
    <p:sldId id="309" r:id="rId28"/>
    <p:sldId id="306" r:id="rId29"/>
    <p:sldId id="305" r:id="rId30"/>
    <p:sldId id="300" r:id="rId31"/>
    <p:sldId id="302" r:id="rId32"/>
    <p:sldId id="303" r:id="rId33"/>
    <p:sldId id="301" r:id="rId34"/>
    <p:sldId id="310" r:id="rId35"/>
  </p:sldIdLst>
  <p:sldSz cx="9144000" cy="5143500" type="screen16x9"/>
  <p:notesSz cx="6858000" cy="9144000"/>
  <p:defaultTextStyle>
    <a:defPPr>
      <a:defRPr lang="nb-NO"/>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96A3"/>
    <a:srgbClr val="C8C2BE"/>
    <a:srgbClr val="D7786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355DB1-1EE6-464B-8242-39BE9B3BBD9D}" v="2" dt="2023-07-20T08:02:58.2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09"/>
    <p:restoredTop sz="88533"/>
  </p:normalViewPr>
  <p:slideViewPr>
    <p:cSldViewPr snapToGrid="0" snapToObjects="1">
      <p:cViewPr varScale="1">
        <p:scale>
          <a:sx n="215" d="100"/>
          <a:sy n="215" d="100"/>
        </p:scale>
        <p:origin x="672" y="176"/>
      </p:cViewPr>
      <p:guideLst>
        <p:guide orient="horz" pos="1620"/>
        <p:guide pos="2880"/>
      </p:guideLst>
    </p:cSldViewPr>
  </p:slideViewPr>
  <p:outlineViewPr>
    <p:cViewPr>
      <p:scale>
        <a:sx n="33" d="100"/>
        <a:sy n="33" d="100"/>
      </p:scale>
      <p:origin x="0" y="0"/>
    </p:cViewPr>
  </p:outlineViewPr>
  <p:notesTextViewPr>
    <p:cViewPr>
      <p:scale>
        <a:sx n="185" d="100"/>
        <a:sy n="185" d="100"/>
      </p:scale>
      <p:origin x="0" y="0"/>
    </p:cViewPr>
  </p:notesTextViewPr>
  <p:notesViewPr>
    <p:cSldViewPr snapToGrid="0" snapToObjects="1">
      <p:cViewPr varScale="1">
        <p:scale>
          <a:sx n="170" d="100"/>
          <a:sy n="170" d="100"/>
        </p:scale>
        <p:origin x="6584"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43677ada751ca69c4f02c55c12aa397a992369ae5a37e0d272a8d2f20eac426e::" providerId="AD" clId="Web-{6B355DB1-1EE6-464B-8242-39BE9B3BBD9D}"/>
    <pc:docChg chg="modSld">
      <pc:chgData name="Guest User" userId="S::urn:spo:anon#43677ada751ca69c4f02c55c12aa397a992369ae5a37e0d272a8d2f20eac426e::" providerId="AD" clId="Web-{6B355DB1-1EE6-464B-8242-39BE9B3BBD9D}" dt="2023-07-20T08:02:58.205" v="1" actId="20577"/>
      <pc:docMkLst>
        <pc:docMk/>
      </pc:docMkLst>
      <pc:sldChg chg="modSp">
        <pc:chgData name="Guest User" userId="S::urn:spo:anon#43677ada751ca69c4f02c55c12aa397a992369ae5a37e0d272a8d2f20eac426e::" providerId="AD" clId="Web-{6B355DB1-1EE6-464B-8242-39BE9B3BBD9D}" dt="2023-07-20T08:02:58.205" v="1" actId="20577"/>
        <pc:sldMkLst>
          <pc:docMk/>
          <pc:sldMk cId="1509090367" sldId="258"/>
        </pc:sldMkLst>
        <pc:spChg chg="mod">
          <ac:chgData name="Guest User" userId="S::urn:spo:anon#43677ada751ca69c4f02c55c12aa397a992369ae5a37e0d272a8d2f20eac426e::" providerId="AD" clId="Web-{6B355DB1-1EE6-464B-8242-39BE9B3BBD9D}" dt="2023-07-20T08:02:58.205" v="1" actId="20577"/>
          <ac:spMkLst>
            <pc:docMk/>
            <pc:sldMk cId="1509090367" sldId="258"/>
            <ac:spMk id="6"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b-NO">
              <a:latin typeface="Source Sans Pro" charset="0"/>
              <a:ea typeface="Source Sans Pro" charset="0"/>
              <a:cs typeface="Source Sans Pro" charset="0"/>
            </a:endParaRPr>
          </a:p>
        </p:txBody>
      </p:sp>
      <p:sp>
        <p:nvSpPr>
          <p:cNvPr id="3" name="Plassholder for dato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DF15ACB-6D39-BD4E-B219-F3F80F4D5658}" type="datetimeFigureOut">
              <a:rPr lang="nb-NO" smtClean="0">
                <a:latin typeface="Source Sans Pro" charset="0"/>
                <a:ea typeface="Source Sans Pro" charset="0"/>
                <a:cs typeface="Source Sans Pro" charset="0"/>
              </a:rPr>
              <a:t>24.09.2023</a:t>
            </a:fld>
            <a:endParaRPr lang="nb-NO">
              <a:latin typeface="Source Sans Pro" charset="0"/>
              <a:ea typeface="Source Sans Pro" charset="0"/>
              <a:cs typeface="Source Sans Pro" charset="0"/>
            </a:endParaRPr>
          </a:p>
        </p:txBody>
      </p:sp>
      <p:sp>
        <p:nvSpPr>
          <p:cNvPr id="4" name="Plassholder for bunntekst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nb-NO">
              <a:latin typeface="Source Sans Pro" charset="0"/>
              <a:ea typeface="Source Sans Pro" charset="0"/>
              <a:cs typeface="Source Sans Pro" charset="0"/>
            </a:endParaRPr>
          </a:p>
        </p:txBody>
      </p:sp>
      <p:sp>
        <p:nvSpPr>
          <p:cNvPr id="5" name="Plassholder for lysbildenumm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753D036-F3E9-EE46-9B35-EC7759C2F543}" type="slidenum">
              <a:rPr lang="nb-NO" smtClean="0">
                <a:latin typeface="Source Sans Pro" charset="0"/>
                <a:ea typeface="Source Sans Pro" charset="0"/>
                <a:cs typeface="Source Sans Pro" charset="0"/>
              </a:rPr>
              <a:t>‹#›</a:t>
            </a:fld>
            <a:endParaRPr lang="nb-NO">
              <a:latin typeface="Source Sans Pro" charset="0"/>
              <a:ea typeface="Source Sans Pro" charset="0"/>
              <a:cs typeface="Source Sans Pro" charset="0"/>
            </a:endParaRPr>
          </a:p>
        </p:txBody>
      </p:sp>
    </p:spTree>
    <p:extLst>
      <p:ext uri="{BB962C8B-B14F-4D97-AF65-F5344CB8AC3E}">
        <p14:creationId xmlns:p14="http://schemas.microsoft.com/office/powerpoint/2010/main" val="3636154578"/>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eg>
</file>

<file path=ppt/media/image120.png>
</file>

<file path=ppt/media/image13.png>
</file>

<file path=ppt/media/image130.png>
</file>

<file path=ppt/media/image14.gif>
</file>

<file path=ppt/media/image15.gif>
</file>

<file path=ppt/media/image15.png>
</file>

<file path=ppt/media/image16.gif>
</file>

<file path=ppt/media/image17.gif>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31.png>
</file>

<file path=ppt/media/image33.png>
</file>

<file path=ppt/media/image36.gif>
</file>

<file path=ppt/media/image37.png>
</file>

<file path=ppt/media/image38.png>
</file>

<file path=ppt/media/image39.png>
</file>

<file path=ppt/media/image4.png>
</file>

<file path=ppt/media/image40.png>
</file>

<file path=ppt/media/image41.jpeg>
</file>

<file path=ppt/media/image42.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ource Sans Pro" charset="0"/>
                <a:ea typeface="Source Sans Pro" charset="0"/>
                <a:cs typeface="Source Sans Pro" charset="0"/>
              </a:defRPr>
            </a:lvl1pPr>
          </a:lstStyle>
          <a:p>
            <a:endParaRPr lang="nb-NO"/>
          </a:p>
        </p:txBody>
      </p:sp>
      <p:sp>
        <p:nvSpPr>
          <p:cNvPr id="3" name="Plassholder for dato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ource Sans Pro" charset="0"/>
                <a:ea typeface="Source Sans Pro" charset="0"/>
                <a:cs typeface="Source Sans Pro" charset="0"/>
              </a:defRPr>
            </a:lvl1pPr>
          </a:lstStyle>
          <a:p>
            <a:fld id="{69444867-3A3C-8F4F-AA72-C1B9EB729F72}" type="datetimeFigureOut">
              <a:rPr lang="nb-NO" smtClean="0"/>
              <a:pPr/>
              <a:t>24.09.2023</a:t>
            </a:fld>
            <a:endParaRPr lang="nb-NO"/>
          </a:p>
        </p:txBody>
      </p:sp>
      <p:sp>
        <p:nvSpPr>
          <p:cNvPr id="4" name="Plassholder for lysbilde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Source Sans Pro" charset="0"/>
                <a:ea typeface="Source Sans Pro" charset="0"/>
                <a:cs typeface="Source Sans Pro" charset="0"/>
              </a:defRPr>
            </a:lvl1pPr>
          </a:lstStyle>
          <a:p>
            <a:endParaRPr lang="nb-NO"/>
          </a:p>
        </p:txBody>
      </p:sp>
      <p:sp>
        <p:nvSpPr>
          <p:cNvPr id="7" name="Plassholder for lysbilde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Source Sans Pro" charset="0"/>
                <a:ea typeface="Source Sans Pro" charset="0"/>
                <a:cs typeface="Source Sans Pro" charset="0"/>
              </a:defRPr>
            </a:lvl1pPr>
          </a:lstStyle>
          <a:p>
            <a:fld id="{F45C457E-F630-C147-B67D-734B6B1CD9DE}" type="slidenum">
              <a:rPr lang="nb-NO" smtClean="0"/>
              <a:pPr/>
              <a:t>‹#›</a:t>
            </a:fld>
            <a:endParaRPr lang="nb-NO"/>
          </a:p>
        </p:txBody>
      </p:sp>
    </p:spTree>
    <p:extLst>
      <p:ext uri="{BB962C8B-B14F-4D97-AF65-F5344CB8AC3E}">
        <p14:creationId xmlns:p14="http://schemas.microsoft.com/office/powerpoint/2010/main" val="167308156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Source Sans Pro" charset="0"/>
        <a:ea typeface="Source Sans Pro" charset="0"/>
        <a:cs typeface="Source Sans Pro" charset="0"/>
      </a:defRPr>
    </a:lvl1pPr>
    <a:lvl2pPr marL="457200" algn="l" defTabSz="457200" rtl="0" eaLnBrk="1" latinLnBrk="0" hangingPunct="1">
      <a:defRPr sz="1200" kern="1200">
        <a:solidFill>
          <a:schemeClr val="tx1"/>
        </a:solidFill>
        <a:latin typeface="Source Sans Pro" charset="0"/>
        <a:ea typeface="Source Sans Pro" charset="0"/>
        <a:cs typeface="Source Sans Pro" charset="0"/>
      </a:defRPr>
    </a:lvl2pPr>
    <a:lvl3pPr marL="914400" algn="l" defTabSz="457200" rtl="0" eaLnBrk="1" latinLnBrk="0" hangingPunct="1">
      <a:defRPr sz="1200" kern="1200">
        <a:solidFill>
          <a:schemeClr val="tx1"/>
        </a:solidFill>
        <a:latin typeface="Source Sans Pro" charset="0"/>
        <a:ea typeface="Source Sans Pro" charset="0"/>
        <a:cs typeface="Source Sans Pro" charset="0"/>
      </a:defRPr>
    </a:lvl3pPr>
    <a:lvl4pPr marL="1371600" algn="l" defTabSz="457200" rtl="0" eaLnBrk="1" latinLnBrk="0" hangingPunct="1">
      <a:defRPr sz="1200" kern="1200">
        <a:solidFill>
          <a:schemeClr val="tx1"/>
        </a:solidFill>
        <a:latin typeface="Source Sans Pro" charset="0"/>
        <a:ea typeface="Source Sans Pro" charset="0"/>
        <a:cs typeface="Source Sans Pro" charset="0"/>
      </a:defRPr>
    </a:lvl4pPr>
    <a:lvl5pPr marL="1828800" algn="l" defTabSz="457200" rtl="0" eaLnBrk="1" latinLnBrk="0" hangingPunct="1">
      <a:defRPr sz="1200" kern="1200">
        <a:solidFill>
          <a:schemeClr val="tx1"/>
        </a:solidFill>
        <a:latin typeface="Source Sans Pro" charset="0"/>
        <a:ea typeface="Source Sans Pro" charset="0"/>
        <a:cs typeface="Source Sans Pro"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1</a:t>
            </a:fld>
            <a:endParaRPr lang="nb-NO"/>
          </a:p>
        </p:txBody>
      </p:sp>
    </p:spTree>
    <p:extLst>
      <p:ext uri="{BB962C8B-B14F-4D97-AF65-F5344CB8AC3E}">
        <p14:creationId xmlns:p14="http://schemas.microsoft.com/office/powerpoint/2010/main" val="5198538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en-US" sz="1200" dirty="0"/>
              <a:t>The growth function applies a smooth Gaussian growth function to update a board based on the neighborhood sum.</a:t>
            </a:r>
          </a:p>
          <a:p>
            <a:r>
              <a:rPr lang="en-US" sz="1200" dirty="0"/>
              <a:t>It takes an input array representing the neighborhood sum and uses a Gaussian function to calculate the growth value for each element.</a:t>
            </a:r>
          </a:p>
          <a:p>
            <a:r>
              <a:rPr lang="en-GB" sz="1200" dirty="0">
                <a:effectLst/>
                <a:latin typeface="NimbusRomNo9L"/>
              </a:rPr>
              <a:t>The Gaussian growth function is then applied to the neighbourhood sum with two parameters: the mean or centre of the curve m and the standard deviation or spread of the curve. This function provides a smooth and continuous function that gradually changes the board state in a more fluid like manner. The smoothness of the Gaussian function prevents sudden and unrealistic patterns. By adjusting the mean and standard deviation parameters of the Gaussian function, each cell’s growth or decay can be precisely controlled. This allows for a wide range of patterns, from simple geometric shapes to complex and intricate structures in the Lenia simulation. </a:t>
            </a:r>
            <a:endParaRPr lang="en-GB" sz="1050" dirty="0"/>
          </a:p>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11</a:t>
            </a:fld>
            <a:endParaRPr lang="nb-NO"/>
          </a:p>
        </p:txBody>
      </p:sp>
    </p:spTree>
    <p:extLst>
      <p:ext uri="{BB962C8B-B14F-4D97-AF65-F5344CB8AC3E}">
        <p14:creationId xmlns:p14="http://schemas.microsoft.com/office/powerpoint/2010/main" val="33859490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13</a:t>
            </a:fld>
            <a:endParaRPr lang="nb-NO"/>
          </a:p>
        </p:txBody>
      </p:sp>
    </p:spTree>
    <p:extLst>
      <p:ext uri="{BB962C8B-B14F-4D97-AF65-F5344CB8AC3E}">
        <p14:creationId xmlns:p14="http://schemas.microsoft.com/office/powerpoint/2010/main" val="12030677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14</a:t>
            </a:fld>
            <a:endParaRPr lang="nb-NO"/>
          </a:p>
        </p:txBody>
      </p:sp>
    </p:spTree>
    <p:extLst>
      <p:ext uri="{BB962C8B-B14F-4D97-AF65-F5344CB8AC3E}">
        <p14:creationId xmlns:p14="http://schemas.microsoft.com/office/powerpoint/2010/main" val="42494694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15</a:t>
            </a:fld>
            <a:endParaRPr lang="nb-NO"/>
          </a:p>
        </p:txBody>
      </p:sp>
    </p:spTree>
    <p:extLst>
      <p:ext uri="{BB962C8B-B14F-4D97-AF65-F5344CB8AC3E}">
        <p14:creationId xmlns:p14="http://schemas.microsoft.com/office/powerpoint/2010/main" val="31541227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16</a:t>
            </a:fld>
            <a:endParaRPr lang="nb-NO"/>
          </a:p>
        </p:txBody>
      </p:sp>
    </p:spTree>
    <p:extLst>
      <p:ext uri="{BB962C8B-B14F-4D97-AF65-F5344CB8AC3E}">
        <p14:creationId xmlns:p14="http://schemas.microsoft.com/office/powerpoint/2010/main" val="1010888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17</a:t>
            </a:fld>
            <a:endParaRPr lang="nb-NO"/>
          </a:p>
        </p:txBody>
      </p:sp>
    </p:spTree>
    <p:extLst>
      <p:ext uri="{BB962C8B-B14F-4D97-AF65-F5344CB8AC3E}">
        <p14:creationId xmlns:p14="http://schemas.microsoft.com/office/powerpoint/2010/main" val="19107525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18</a:t>
            </a:fld>
            <a:endParaRPr lang="nb-NO"/>
          </a:p>
        </p:txBody>
      </p:sp>
    </p:spTree>
    <p:extLst>
      <p:ext uri="{BB962C8B-B14F-4D97-AF65-F5344CB8AC3E}">
        <p14:creationId xmlns:p14="http://schemas.microsoft.com/office/powerpoint/2010/main" val="3631616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19</a:t>
            </a:fld>
            <a:endParaRPr lang="nb-NO"/>
          </a:p>
        </p:txBody>
      </p:sp>
    </p:spTree>
    <p:extLst>
      <p:ext uri="{BB962C8B-B14F-4D97-AF65-F5344CB8AC3E}">
        <p14:creationId xmlns:p14="http://schemas.microsoft.com/office/powerpoint/2010/main" val="42563439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20</a:t>
            </a:fld>
            <a:endParaRPr lang="nb-NO"/>
          </a:p>
        </p:txBody>
      </p:sp>
    </p:spTree>
    <p:extLst>
      <p:ext uri="{BB962C8B-B14F-4D97-AF65-F5344CB8AC3E}">
        <p14:creationId xmlns:p14="http://schemas.microsoft.com/office/powerpoint/2010/main" val="11385579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21</a:t>
            </a:fld>
            <a:endParaRPr lang="nb-NO"/>
          </a:p>
        </p:txBody>
      </p:sp>
    </p:spTree>
    <p:extLst>
      <p:ext uri="{BB962C8B-B14F-4D97-AF65-F5344CB8AC3E}">
        <p14:creationId xmlns:p14="http://schemas.microsoft.com/office/powerpoint/2010/main" val="952748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2</a:t>
            </a:fld>
            <a:endParaRPr lang="nb-NO"/>
          </a:p>
        </p:txBody>
      </p:sp>
    </p:spTree>
    <p:extLst>
      <p:ext uri="{BB962C8B-B14F-4D97-AF65-F5344CB8AC3E}">
        <p14:creationId xmlns:p14="http://schemas.microsoft.com/office/powerpoint/2010/main" val="404091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22</a:t>
            </a:fld>
            <a:endParaRPr lang="nb-NO"/>
          </a:p>
        </p:txBody>
      </p:sp>
    </p:spTree>
    <p:extLst>
      <p:ext uri="{BB962C8B-B14F-4D97-AF65-F5344CB8AC3E}">
        <p14:creationId xmlns:p14="http://schemas.microsoft.com/office/powerpoint/2010/main" val="23363098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23</a:t>
            </a:fld>
            <a:endParaRPr lang="nb-NO"/>
          </a:p>
        </p:txBody>
      </p:sp>
    </p:spTree>
    <p:extLst>
      <p:ext uri="{BB962C8B-B14F-4D97-AF65-F5344CB8AC3E}">
        <p14:creationId xmlns:p14="http://schemas.microsoft.com/office/powerpoint/2010/main" val="22141745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24</a:t>
            </a:fld>
            <a:endParaRPr lang="nb-NO"/>
          </a:p>
        </p:txBody>
      </p:sp>
    </p:spTree>
    <p:extLst>
      <p:ext uri="{BB962C8B-B14F-4D97-AF65-F5344CB8AC3E}">
        <p14:creationId xmlns:p14="http://schemas.microsoft.com/office/powerpoint/2010/main" val="37372915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25</a:t>
            </a:fld>
            <a:endParaRPr lang="nb-NO"/>
          </a:p>
        </p:txBody>
      </p:sp>
    </p:spTree>
    <p:extLst>
      <p:ext uri="{BB962C8B-B14F-4D97-AF65-F5344CB8AC3E}">
        <p14:creationId xmlns:p14="http://schemas.microsoft.com/office/powerpoint/2010/main" val="5925989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26</a:t>
            </a:fld>
            <a:endParaRPr lang="nb-NO"/>
          </a:p>
        </p:txBody>
      </p:sp>
    </p:spTree>
    <p:extLst>
      <p:ext uri="{BB962C8B-B14F-4D97-AF65-F5344CB8AC3E}">
        <p14:creationId xmlns:p14="http://schemas.microsoft.com/office/powerpoint/2010/main" val="42290763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27</a:t>
            </a:fld>
            <a:endParaRPr lang="nb-NO"/>
          </a:p>
        </p:txBody>
      </p:sp>
    </p:spTree>
    <p:extLst>
      <p:ext uri="{BB962C8B-B14F-4D97-AF65-F5344CB8AC3E}">
        <p14:creationId xmlns:p14="http://schemas.microsoft.com/office/powerpoint/2010/main" val="23590766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28</a:t>
            </a:fld>
            <a:endParaRPr lang="nb-NO"/>
          </a:p>
        </p:txBody>
      </p:sp>
    </p:spTree>
    <p:extLst>
      <p:ext uri="{BB962C8B-B14F-4D97-AF65-F5344CB8AC3E}">
        <p14:creationId xmlns:p14="http://schemas.microsoft.com/office/powerpoint/2010/main" val="11959121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29</a:t>
            </a:fld>
            <a:endParaRPr lang="nb-NO"/>
          </a:p>
        </p:txBody>
      </p:sp>
    </p:spTree>
    <p:extLst>
      <p:ext uri="{BB962C8B-B14F-4D97-AF65-F5344CB8AC3E}">
        <p14:creationId xmlns:p14="http://schemas.microsoft.com/office/powerpoint/2010/main" val="35817066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30</a:t>
            </a:fld>
            <a:endParaRPr lang="nb-NO"/>
          </a:p>
        </p:txBody>
      </p:sp>
    </p:spTree>
    <p:extLst>
      <p:ext uri="{BB962C8B-B14F-4D97-AF65-F5344CB8AC3E}">
        <p14:creationId xmlns:p14="http://schemas.microsoft.com/office/powerpoint/2010/main" val="1776838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31</a:t>
            </a:fld>
            <a:endParaRPr lang="nb-NO"/>
          </a:p>
        </p:txBody>
      </p:sp>
    </p:spTree>
    <p:extLst>
      <p:ext uri="{BB962C8B-B14F-4D97-AF65-F5344CB8AC3E}">
        <p14:creationId xmlns:p14="http://schemas.microsoft.com/office/powerpoint/2010/main" val="1358029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Motivation: Complex systems and emerging phenomena. The objective is to deepen our understanding of artificial life and evolution, which has implications for fields such as biology, computer science, and artificial intelligence.</a:t>
            </a:r>
          </a:p>
          <a:p>
            <a:endParaRPr lang="nb-NO" dirty="0">
              <a:latin typeface="Source Sans Pro" charset="0"/>
              <a:ea typeface="Source Sans Pro" charset="0"/>
              <a:cs typeface="Source Sans Pro"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Why open Endedness matters? Open-endedness is important in AI because it enables the development of more flexible, creative, and autonomous systems that can solve a wider range of problems and tasks. It also facilitates the emergence of unexpected and potentially useful behaviors or solutions that may not have been anticipated by human designers. In addition, open-endedness allows AI systems to continue to learn and improve over time, adapting to changing environments and evolving to meet new challenges. Open-ended systems can continuously evolve and adapt, leading to the emergence of increasingly complex and intelligent behaviors. Understanding open-endedness is essential for advancing our understanding of AGI and its potential applications.</a:t>
            </a:r>
          </a:p>
          <a:p>
            <a:endParaRPr lang="nb-NO" dirty="0">
              <a:latin typeface="Source Sans Pro" charset="0"/>
              <a:ea typeface="Source Sans Pro" charset="0"/>
              <a:cs typeface="Source Sans Pro"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Research question: To what extent can Lenia, as an artificial life platform, contribute to our understanding of artificial life and evolution, and how can the Genetic Algorithm be utilized to evolve complex behaviors in Lenia</a:t>
            </a:r>
          </a:p>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4</a:t>
            </a:fld>
            <a:endParaRPr lang="nb-NO"/>
          </a:p>
        </p:txBody>
      </p:sp>
    </p:spTree>
    <p:extLst>
      <p:ext uri="{BB962C8B-B14F-4D97-AF65-F5344CB8AC3E}">
        <p14:creationId xmlns:p14="http://schemas.microsoft.com/office/powerpoint/2010/main" val="367677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32</a:t>
            </a:fld>
            <a:endParaRPr lang="nb-NO"/>
          </a:p>
        </p:txBody>
      </p:sp>
    </p:spTree>
    <p:extLst>
      <p:ext uri="{BB962C8B-B14F-4D97-AF65-F5344CB8AC3E}">
        <p14:creationId xmlns:p14="http://schemas.microsoft.com/office/powerpoint/2010/main" val="34292017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33</a:t>
            </a:fld>
            <a:endParaRPr lang="nb-NO"/>
          </a:p>
        </p:txBody>
      </p:sp>
    </p:spTree>
    <p:extLst>
      <p:ext uri="{BB962C8B-B14F-4D97-AF65-F5344CB8AC3E}">
        <p14:creationId xmlns:p14="http://schemas.microsoft.com/office/powerpoint/2010/main" val="11310372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34</a:t>
            </a:fld>
            <a:endParaRPr lang="nb-NO"/>
          </a:p>
        </p:txBody>
      </p:sp>
    </p:spTree>
    <p:extLst>
      <p:ext uri="{BB962C8B-B14F-4D97-AF65-F5344CB8AC3E}">
        <p14:creationId xmlns:p14="http://schemas.microsoft.com/office/powerpoint/2010/main" val="1355459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5</a:t>
            </a:fld>
            <a:endParaRPr lang="nb-NO"/>
          </a:p>
        </p:txBody>
      </p:sp>
    </p:spTree>
    <p:extLst>
      <p:ext uri="{BB962C8B-B14F-4D97-AF65-F5344CB8AC3E}">
        <p14:creationId xmlns:p14="http://schemas.microsoft.com/office/powerpoint/2010/main" val="1657738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6</a:t>
            </a:fld>
            <a:endParaRPr lang="nb-NO"/>
          </a:p>
        </p:txBody>
      </p:sp>
    </p:spTree>
    <p:extLst>
      <p:ext uri="{BB962C8B-B14F-4D97-AF65-F5344CB8AC3E}">
        <p14:creationId xmlns:p14="http://schemas.microsoft.com/office/powerpoint/2010/main" val="426921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7</a:t>
            </a:fld>
            <a:endParaRPr lang="nb-NO"/>
          </a:p>
        </p:txBody>
      </p:sp>
    </p:spTree>
    <p:extLst>
      <p:ext uri="{BB962C8B-B14F-4D97-AF65-F5344CB8AC3E}">
        <p14:creationId xmlns:p14="http://schemas.microsoft.com/office/powerpoint/2010/main" val="31393360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8</a:t>
            </a:fld>
            <a:endParaRPr lang="nb-NO"/>
          </a:p>
        </p:txBody>
      </p:sp>
    </p:spTree>
    <p:extLst>
      <p:ext uri="{BB962C8B-B14F-4D97-AF65-F5344CB8AC3E}">
        <p14:creationId xmlns:p14="http://schemas.microsoft.com/office/powerpoint/2010/main" val="34793012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9</a:t>
            </a:fld>
            <a:endParaRPr lang="nb-NO"/>
          </a:p>
        </p:txBody>
      </p:sp>
    </p:spTree>
    <p:extLst>
      <p:ext uri="{BB962C8B-B14F-4D97-AF65-F5344CB8AC3E}">
        <p14:creationId xmlns:p14="http://schemas.microsoft.com/office/powerpoint/2010/main" val="22220087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algn="l">
              <a:buFont typeface="Arial" panose="020B0604020202020204" pitchFamily="34" charset="0"/>
              <a:buChar char="•"/>
            </a:pPr>
            <a:r>
              <a:rPr lang="en-GB" b="0" i="0" dirty="0">
                <a:solidFill>
                  <a:srgbClr val="374151"/>
                </a:solidFill>
                <a:effectLst/>
                <a:latin typeface="Söhne"/>
              </a:rPr>
              <a:t>mu represents the mean or </a:t>
            </a:r>
            <a:r>
              <a:rPr lang="en-GB" b="0" i="0" dirty="0" err="1">
                <a:solidFill>
                  <a:srgbClr val="374151"/>
                </a:solidFill>
                <a:effectLst/>
                <a:latin typeface="Söhne"/>
              </a:rPr>
              <a:t>center</a:t>
            </a:r>
            <a:r>
              <a:rPr lang="en-GB" b="0" i="0" dirty="0">
                <a:solidFill>
                  <a:srgbClr val="374151"/>
                </a:solidFill>
                <a:effectLst/>
                <a:latin typeface="Söhne"/>
              </a:rPr>
              <a:t> of the Gaussian function. It determines the position of the peak of the Gaussian curve. In the context of the ring kernel, it affects the intensity or weight assigned to the central region of the kernel. A smaller value of mu will result in a narrower and more concentrated peak, while a larger value of mu will create a broader peak.</a:t>
            </a:r>
          </a:p>
          <a:p>
            <a:pPr algn="l">
              <a:buFont typeface="Arial" panose="020B0604020202020204" pitchFamily="34" charset="0"/>
              <a:buChar char="•"/>
            </a:pPr>
            <a:r>
              <a:rPr lang="en-GB" b="0" i="0" dirty="0">
                <a:solidFill>
                  <a:srgbClr val="374151"/>
                </a:solidFill>
                <a:effectLst/>
                <a:latin typeface="Söhne"/>
              </a:rPr>
              <a:t>sigma represents the standard deviation of the Gaussian function. It controls the spread or width of the Gaussian curve. In the context of the ring kernel, it determines how quickly the intensity or weight decreases as we move away from the </a:t>
            </a:r>
            <a:r>
              <a:rPr lang="en-GB" b="0" i="0" dirty="0" err="1">
                <a:solidFill>
                  <a:srgbClr val="374151"/>
                </a:solidFill>
                <a:effectLst/>
                <a:latin typeface="Söhne"/>
              </a:rPr>
              <a:t>center</a:t>
            </a:r>
            <a:r>
              <a:rPr lang="en-GB" b="0" i="0" dirty="0">
                <a:solidFill>
                  <a:srgbClr val="374151"/>
                </a:solidFill>
                <a:effectLst/>
                <a:latin typeface="Söhne"/>
              </a:rPr>
              <a:t>. A smaller value of sigma will result in a sharper transition and a more pronounced ring structure, while a larger value of sigma will create a smoother transition and a more diffuse ring.</a:t>
            </a:r>
          </a:p>
          <a:p>
            <a:endParaRPr lang="en-GB" b="0" i="0" dirty="0">
              <a:solidFill>
                <a:srgbClr val="374151"/>
              </a:solidFill>
              <a:effectLst/>
              <a:latin typeface="Söhne"/>
            </a:endParaRPr>
          </a:p>
          <a:p>
            <a:r>
              <a:rPr lang="en-GB" b="0" i="0" dirty="0">
                <a:solidFill>
                  <a:srgbClr val="374151"/>
                </a:solidFill>
                <a:effectLst/>
                <a:latin typeface="Söhne"/>
              </a:rPr>
              <a:t>Lower values of </a:t>
            </a:r>
            <a:r>
              <a:rPr lang="en-GB" dirty="0"/>
              <a:t>mu</a:t>
            </a:r>
            <a:r>
              <a:rPr lang="en-GB" b="0" i="0" dirty="0">
                <a:solidFill>
                  <a:srgbClr val="374151"/>
                </a:solidFill>
                <a:effectLst/>
                <a:latin typeface="Söhne"/>
              </a:rPr>
              <a:t> and </a:t>
            </a:r>
            <a:r>
              <a:rPr lang="en-GB" dirty="0"/>
              <a:t>sigma</a:t>
            </a:r>
            <a:r>
              <a:rPr lang="en-GB" b="0" i="0" dirty="0">
                <a:solidFill>
                  <a:srgbClr val="374151"/>
                </a:solidFill>
                <a:effectLst/>
                <a:latin typeface="Söhne"/>
              </a:rPr>
              <a:t> will create sharper and more concentrated ring structures, while higher values will result in broader and smoother ring structures. These parameters allow you to control the size, intensity, and smoothness of the ring kernel to suit your specific needs or visual preferences.</a:t>
            </a:r>
            <a:endParaRPr lang="nb-NO" dirty="0">
              <a:latin typeface="Source Sans Pro" charset="0"/>
              <a:ea typeface="Source Sans Pro" charset="0"/>
              <a:cs typeface="Source Sans Pro" charset="0"/>
            </a:endParaRPr>
          </a:p>
        </p:txBody>
      </p:sp>
      <p:sp>
        <p:nvSpPr>
          <p:cNvPr id="4" name="Plassholder for lysbildenummer 3"/>
          <p:cNvSpPr>
            <a:spLocks noGrp="1"/>
          </p:cNvSpPr>
          <p:nvPr>
            <p:ph type="sldNum" sz="quarter" idx="10"/>
          </p:nvPr>
        </p:nvSpPr>
        <p:spPr/>
        <p:txBody>
          <a:bodyPr/>
          <a:lstStyle/>
          <a:p>
            <a:fld id="{F45C457E-F630-C147-B67D-734B6B1CD9DE}" type="slidenum">
              <a:rPr lang="nb-NO" smtClean="0"/>
              <a:t>10</a:t>
            </a:fld>
            <a:endParaRPr lang="nb-NO"/>
          </a:p>
        </p:txBody>
      </p:sp>
    </p:spTree>
    <p:extLst>
      <p:ext uri="{BB962C8B-B14F-4D97-AF65-F5344CB8AC3E}">
        <p14:creationId xmlns:p14="http://schemas.microsoft.com/office/powerpoint/2010/main" val="39302788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tel og innhold">
    <p:spTree>
      <p:nvGrpSpPr>
        <p:cNvPr id="1" name=""/>
        <p:cNvGrpSpPr/>
        <p:nvPr/>
      </p:nvGrpSpPr>
      <p:grpSpPr>
        <a:xfrm>
          <a:off x="0" y="0"/>
          <a:ext cx="0" cy="0"/>
          <a:chOff x="0" y="0"/>
          <a:chExt cx="0" cy="0"/>
        </a:xfrm>
      </p:grpSpPr>
      <p:sp>
        <p:nvSpPr>
          <p:cNvPr id="2" name="Tittel 1"/>
          <p:cNvSpPr>
            <a:spLocks noGrp="1"/>
          </p:cNvSpPr>
          <p:nvPr>
            <p:ph type="title" hasCustomPrompt="1"/>
          </p:nvPr>
        </p:nvSpPr>
        <p:spPr/>
        <p:txBody>
          <a:bodyPr/>
          <a:lstStyle/>
          <a:p>
            <a:r>
              <a:rPr lang="nb-NO" dirty="0" err="1"/>
              <a:t>Click</a:t>
            </a:r>
            <a:r>
              <a:rPr lang="nb-NO" dirty="0"/>
              <a:t> to </a:t>
            </a:r>
            <a:r>
              <a:rPr lang="nb-NO" dirty="0" err="1"/>
              <a:t>edit</a:t>
            </a:r>
            <a:r>
              <a:rPr lang="nb-NO" dirty="0"/>
              <a:t> </a:t>
            </a:r>
            <a:r>
              <a:rPr lang="nb-NO" dirty="0" err="1"/>
              <a:t>title</a:t>
            </a:r>
            <a:r>
              <a:rPr lang="nb-NO" dirty="0"/>
              <a:t> styles</a:t>
            </a:r>
          </a:p>
        </p:txBody>
      </p:sp>
      <p:sp>
        <p:nvSpPr>
          <p:cNvPr id="3" name="Plassholder for innhold 2"/>
          <p:cNvSpPr>
            <a:spLocks noGrp="1"/>
          </p:cNvSpPr>
          <p:nvPr>
            <p:ph idx="1" hasCustomPrompt="1"/>
          </p:nvPr>
        </p:nvSpPr>
        <p:spPr/>
        <p:txBody>
          <a:bodyPr/>
          <a:lstStyle>
            <a:lvl1pPr marL="342900" marR="0" indent="-342900" algn="l" defTabSz="457200" rtl="0" eaLnBrk="1" fontAlgn="auto" latinLnBrk="0" hangingPunct="1">
              <a:lnSpc>
                <a:spcPct val="100000"/>
              </a:lnSpc>
              <a:spcBef>
                <a:spcPct val="20000"/>
              </a:spcBef>
              <a:spcAft>
                <a:spcPts val="0"/>
              </a:spcAft>
              <a:buClrTx/>
              <a:buSzPct val="100000"/>
              <a:buFontTx/>
              <a:buBlip>
                <a:blip r:embed="rId2"/>
              </a:buBlip>
              <a:tabLst/>
              <a:defRPr/>
            </a:lvl1pPr>
          </a:lstStyle>
          <a:p>
            <a:pPr rtl="0"/>
            <a:r>
              <a:rPr lang="nb-NO" dirty="0" err="1">
                <a:effectLst/>
              </a:rPr>
              <a:t>Click</a:t>
            </a:r>
            <a:r>
              <a:rPr lang="nb-NO" dirty="0">
                <a:effectLst/>
              </a:rPr>
              <a:t> to </a:t>
            </a:r>
            <a:r>
              <a:rPr lang="nb-NO" dirty="0" err="1">
                <a:effectLst/>
              </a:rPr>
              <a:t>edit</a:t>
            </a:r>
            <a:r>
              <a:rPr lang="nb-NO" dirty="0">
                <a:effectLst/>
              </a:rPr>
              <a:t> Master </a:t>
            </a:r>
            <a:r>
              <a:rPr lang="nb-NO" dirty="0" err="1">
                <a:effectLst/>
              </a:rPr>
              <a:t>text</a:t>
            </a:r>
            <a:r>
              <a:rPr lang="nb-NO" dirty="0">
                <a:effectLst/>
              </a:rPr>
              <a:t> styles</a:t>
            </a:r>
          </a:p>
          <a:p>
            <a:pPr lvl="1" rtl="0"/>
            <a:r>
              <a:rPr lang="nb-NO" dirty="0" err="1">
                <a:effectLst/>
              </a:rPr>
              <a:t>second</a:t>
            </a:r>
            <a:r>
              <a:rPr lang="nb-NO" dirty="0">
                <a:effectLst/>
              </a:rPr>
              <a:t> </a:t>
            </a:r>
            <a:r>
              <a:rPr lang="nb-NO" dirty="0" err="1">
                <a:effectLst/>
              </a:rPr>
              <a:t>level</a:t>
            </a:r>
            <a:endParaRPr lang="nb-NO" dirty="0">
              <a:effectLst/>
            </a:endParaRPr>
          </a:p>
          <a:p>
            <a:pPr lvl="2" rtl="0"/>
            <a:r>
              <a:rPr lang="nb-NO" dirty="0" err="1">
                <a:effectLst/>
              </a:rPr>
              <a:t>third</a:t>
            </a:r>
            <a:r>
              <a:rPr lang="nb-NO" dirty="0">
                <a:effectLst/>
              </a:rPr>
              <a:t> </a:t>
            </a:r>
            <a:r>
              <a:rPr lang="nb-NO" dirty="0" err="1">
                <a:effectLst/>
              </a:rPr>
              <a:t>level</a:t>
            </a:r>
            <a:endParaRPr lang="nb-NO" dirty="0">
              <a:effectLst/>
            </a:endParaRPr>
          </a:p>
          <a:p>
            <a:pPr lvl="3" rtl="0"/>
            <a:r>
              <a:rPr lang="nb-NO" dirty="0" err="1">
                <a:effectLst/>
              </a:rPr>
              <a:t>fourth</a:t>
            </a:r>
            <a:r>
              <a:rPr lang="nb-NO" dirty="0">
                <a:effectLst/>
              </a:rPr>
              <a:t> </a:t>
            </a:r>
            <a:r>
              <a:rPr lang="nb-NO" dirty="0" err="1">
                <a:effectLst/>
              </a:rPr>
              <a:t>level</a:t>
            </a:r>
            <a:endParaRPr lang="nb-NO" dirty="0">
              <a:effectLst/>
            </a:endParaRPr>
          </a:p>
          <a:p>
            <a:pPr lvl="4" rtl="0"/>
            <a:r>
              <a:rPr lang="nb-NO" dirty="0" err="1">
                <a:effectLst/>
              </a:rPr>
              <a:t>fifth</a:t>
            </a:r>
            <a:r>
              <a:rPr lang="nb-NO" dirty="0">
                <a:effectLst/>
              </a:rPr>
              <a:t> </a:t>
            </a:r>
            <a:r>
              <a:rPr lang="nb-NO" dirty="0" err="1">
                <a:effectLst/>
              </a:rPr>
              <a:t>level</a:t>
            </a:r>
            <a:endParaRPr lang="nb-NO" dirty="0">
              <a:effectLst/>
            </a:endParaRPr>
          </a:p>
        </p:txBody>
      </p:sp>
      <p:sp>
        <p:nvSpPr>
          <p:cNvPr id="7" name="Plassholder for dato 6"/>
          <p:cNvSpPr>
            <a:spLocks noGrp="1"/>
          </p:cNvSpPr>
          <p:nvPr>
            <p:ph type="dt" sz="half" idx="10"/>
          </p:nvPr>
        </p:nvSpPr>
        <p:spPr/>
        <p:txBody>
          <a:bodyPr/>
          <a:lstStyle/>
          <a:p>
            <a:fld id="{2DA3C812-2013-4249-A5D6-AA9D74EA37D3}" type="datetime1">
              <a:rPr lang="nb-NO" smtClean="0"/>
              <a:t>24.09.2023</a:t>
            </a:fld>
            <a:endParaRPr lang="nb-NO" dirty="0"/>
          </a:p>
        </p:txBody>
      </p:sp>
      <p:sp>
        <p:nvSpPr>
          <p:cNvPr id="8" name="Plassholder for bunntekst 7"/>
          <p:cNvSpPr>
            <a:spLocks noGrp="1"/>
          </p:cNvSpPr>
          <p:nvPr>
            <p:ph type="ftr" sz="quarter" idx="11"/>
          </p:nvPr>
        </p:nvSpPr>
        <p:spPr/>
        <p:txBody>
          <a:bodyPr/>
          <a:lstStyle/>
          <a:p>
            <a:r>
              <a:rPr lang="nb-NO"/>
              <a:t>First name Last name | Faculty</a:t>
            </a:r>
            <a:endParaRPr lang="nb-NO" dirty="0"/>
          </a:p>
        </p:txBody>
      </p:sp>
      <p:sp>
        <p:nvSpPr>
          <p:cNvPr id="9" name="Plassholder for lysbildenummer 8"/>
          <p:cNvSpPr>
            <a:spLocks noGrp="1"/>
          </p:cNvSpPr>
          <p:nvPr>
            <p:ph type="sldNum" sz="quarter" idx="12"/>
          </p:nvPr>
        </p:nvSpPr>
        <p:spPr/>
        <p:txBody>
          <a:bodyPr/>
          <a:lstStyle/>
          <a:p>
            <a:fld id="{28ECCE09-4EB9-D24E-99A2-F5BDA1BD657E}" type="slidenum">
              <a:rPr lang="nb-NO" smtClean="0"/>
              <a:pPr/>
              <a:t>‹#›</a:t>
            </a:fld>
            <a:endParaRPr lang="nb-NO" dirty="0"/>
          </a:p>
        </p:txBody>
      </p:sp>
    </p:spTree>
    <p:extLst>
      <p:ext uri="{BB962C8B-B14F-4D97-AF65-F5344CB8AC3E}">
        <p14:creationId xmlns:p14="http://schemas.microsoft.com/office/powerpoint/2010/main" val="4038523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2_Kapittelside 1-Blaa">
    <p:bg>
      <p:bgPr>
        <a:solidFill>
          <a:srgbClr val="A396A3"/>
        </a:solidFill>
        <a:effectLst/>
      </p:bgPr>
    </p:bg>
    <p:spTree>
      <p:nvGrpSpPr>
        <p:cNvPr id="1" name=""/>
        <p:cNvGrpSpPr/>
        <p:nvPr/>
      </p:nvGrpSpPr>
      <p:grpSpPr>
        <a:xfrm>
          <a:off x="0" y="0"/>
          <a:ext cx="0" cy="0"/>
          <a:chOff x="0" y="0"/>
          <a:chExt cx="0" cy="0"/>
        </a:xfrm>
      </p:grpSpPr>
      <p:sp>
        <p:nvSpPr>
          <p:cNvPr id="10" name="Plassholder for tittel 1"/>
          <p:cNvSpPr>
            <a:spLocks noGrp="1"/>
          </p:cNvSpPr>
          <p:nvPr>
            <p:ph type="title" hasCustomPrompt="1"/>
          </p:nvPr>
        </p:nvSpPr>
        <p:spPr>
          <a:xfrm>
            <a:off x="1510632" y="761999"/>
            <a:ext cx="6075947" cy="3215106"/>
          </a:xfrm>
          <a:prstGeom prst="rect">
            <a:avLst/>
          </a:prstGeom>
        </p:spPr>
        <p:txBody>
          <a:bodyPr vert="horz" lIns="91440" tIns="45720" rIns="91440" bIns="45720" rtlCol="0" anchor="ctr">
            <a:normAutofit/>
          </a:bodyPr>
          <a:lstStyle>
            <a:lvl1pPr algn="ctr">
              <a:defRPr sz="4000">
                <a:solidFill>
                  <a:srgbClr val="FFFFFF"/>
                </a:solidFill>
              </a:defRPr>
            </a:lvl1pPr>
          </a:lstStyle>
          <a:p>
            <a:r>
              <a:rPr lang="nb-NO" dirty="0" err="1"/>
              <a:t>Click</a:t>
            </a:r>
            <a:r>
              <a:rPr lang="nb-NO" dirty="0"/>
              <a:t> to </a:t>
            </a:r>
            <a:r>
              <a:rPr lang="nb-NO" dirty="0" err="1"/>
              <a:t>edit</a:t>
            </a:r>
            <a:r>
              <a:rPr lang="nb-NO" dirty="0"/>
              <a:t> </a:t>
            </a:r>
            <a:r>
              <a:rPr lang="nb-NO" dirty="0" err="1"/>
              <a:t>title</a:t>
            </a:r>
            <a:r>
              <a:rPr lang="nb-NO" dirty="0"/>
              <a:t> styles</a:t>
            </a:r>
          </a:p>
        </p:txBody>
      </p:sp>
      <p:pic>
        <p:nvPicPr>
          <p:cNvPr id="8" name="Bild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24131" y="28922"/>
            <a:ext cx="3417145" cy="763052"/>
          </a:xfrm>
          <a:prstGeom prst="rect">
            <a:avLst/>
          </a:prstGeom>
        </p:spPr>
      </p:pic>
      <p:sp>
        <p:nvSpPr>
          <p:cNvPr id="2" name="Plassholder for dato 1"/>
          <p:cNvSpPr>
            <a:spLocks noGrp="1"/>
          </p:cNvSpPr>
          <p:nvPr>
            <p:ph type="dt" sz="half" idx="10"/>
          </p:nvPr>
        </p:nvSpPr>
        <p:spPr/>
        <p:txBody>
          <a:bodyPr/>
          <a:lstStyle>
            <a:lvl1pPr>
              <a:defRPr>
                <a:solidFill>
                  <a:srgbClr val="FFFFFF"/>
                </a:solidFill>
              </a:defRPr>
            </a:lvl1pPr>
          </a:lstStyle>
          <a:p>
            <a:fld id="{721E3B7C-4BCE-0246-87A2-E17DC34110E8}" type="datetime1">
              <a:rPr lang="nb-NO" smtClean="0"/>
              <a:t>24.09.2023</a:t>
            </a:fld>
            <a:endParaRPr lang="nb-NO" dirty="0"/>
          </a:p>
        </p:txBody>
      </p:sp>
      <p:sp>
        <p:nvSpPr>
          <p:cNvPr id="3" name="Plassholder for bunntekst 2"/>
          <p:cNvSpPr>
            <a:spLocks noGrp="1"/>
          </p:cNvSpPr>
          <p:nvPr>
            <p:ph type="ftr" sz="quarter" idx="11"/>
          </p:nvPr>
        </p:nvSpPr>
        <p:spPr/>
        <p:txBody>
          <a:bodyPr/>
          <a:lstStyle>
            <a:lvl1pPr>
              <a:defRPr>
                <a:solidFill>
                  <a:srgbClr val="FFFFFF"/>
                </a:solidFill>
              </a:defRPr>
            </a:lvl1pPr>
          </a:lstStyle>
          <a:p>
            <a:r>
              <a:rPr lang="nb-NO"/>
              <a:t>First name Last name | Faculty</a:t>
            </a:r>
            <a:endParaRPr lang="nb-NO" dirty="0"/>
          </a:p>
        </p:txBody>
      </p:sp>
      <p:sp>
        <p:nvSpPr>
          <p:cNvPr id="7" name="Plassholder for lysbildenummer 6"/>
          <p:cNvSpPr>
            <a:spLocks noGrp="1"/>
          </p:cNvSpPr>
          <p:nvPr>
            <p:ph type="sldNum" sz="quarter" idx="12"/>
          </p:nvPr>
        </p:nvSpPr>
        <p:spPr/>
        <p:txBody>
          <a:bodyPr/>
          <a:lstStyle>
            <a:lvl1pPr>
              <a:defRPr>
                <a:solidFill>
                  <a:srgbClr val="FFFFFF"/>
                </a:solidFill>
              </a:defRPr>
            </a:lvl1pPr>
          </a:lstStyle>
          <a:p>
            <a:fld id="{28ECCE09-4EB9-D24E-99A2-F5BDA1BD657E}" type="slidenum">
              <a:rPr lang="nb-NO" smtClean="0"/>
              <a:pPr/>
              <a:t>‹#›</a:t>
            </a:fld>
            <a:endParaRPr lang="nb-NO"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3_Kapittelside 1-Blaa">
    <p:bg>
      <p:bgPr>
        <a:solidFill>
          <a:srgbClr val="C8C2BE"/>
        </a:solidFill>
        <a:effectLst/>
      </p:bgPr>
    </p:bg>
    <p:spTree>
      <p:nvGrpSpPr>
        <p:cNvPr id="1" name=""/>
        <p:cNvGrpSpPr/>
        <p:nvPr/>
      </p:nvGrpSpPr>
      <p:grpSpPr>
        <a:xfrm>
          <a:off x="0" y="0"/>
          <a:ext cx="0" cy="0"/>
          <a:chOff x="0" y="0"/>
          <a:chExt cx="0" cy="0"/>
        </a:xfrm>
      </p:grpSpPr>
      <p:sp>
        <p:nvSpPr>
          <p:cNvPr id="10" name="Plassholder for tittel 1"/>
          <p:cNvSpPr>
            <a:spLocks noGrp="1"/>
          </p:cNvSpPr>
          <p:nvPr>
            <p:ph type="title" hasCustomPrompt="1"/>
          </p:nvPr>
        </p:nvSpPr>
        <p:spPr>
          <a:xfrm>
            <a:off x="1510632" y="761999"/>
            <a:ext cx="6075947" cy="3215106"/>
          </a:xfrm>
          <a:prstGeom prst="rect">
            <a:avLst/>
          </a:prstGeom>
        </p:spPr>
        <p:txBody>
          <a:bodyPr vert="horz" lIns="91440" tIns="45720" rIns="91440" bIns="45720" rtlCol="0" anchor="ctr">
            <a:normAutofit/>
          </a:bodyPr>
          <a:lstStyle>
            <a:lvl1pPr algn="ctr">
              <a:defRPr sz="4000">
                <a:solidFill>
                  <a:schemeClr val="bg1"/>
                </a:solidFill>
              </a:defRPr>
            </a:lvl1pPr>
          </a:lstStyle>
          <a:p>
            <a:r>
              <a:rPr lang="nb-NO" dirty="0" err="1"/>
              <a:t>Click</a:t>
            </a:r>
            <a:r>
              <a:rPr lang="nb-NO" dirty="0"/>
              <a:t> to </a:t>
            </a:r>
            <a:r>
              <a:rPr lang="nb-NO" dirty="0" err="1"/>
              <a:t>edit</a:t>
            </a:r>
            <a:r>
              <a:rPr lang="nb-NO" dirty="0"/>
              <a:t> </a:t>
            </a:r>
            <a:r>
              <a:rPr lang="nb-NO" dirty="0" err="1"/>
              <a:t>title</a:t>
            </a:r>
            <a:r>
              <a:rPr lang="nb-NO" dirty="0"/>
              <a:t> styles</a:t>
            </a:r>
          </a:p>
        </p:txBody>
      </p:sp>
      <p:sp>
        <p:nvSpPr>
          <p:cNvPr id="2" name="Plassholder for dato 1"/>
          <p:cNvSpPr>
            <a:spLocks noGrp="1"/>
          </p:cNvSpPr>
          <p:nvPr>
            <p:ph type="dt" sz="half" idx="10"/>
          </p:nvPr>
        </p:nvSpPr>
        <p:spPr/>
        <p:txBody>
          <a:bodyPr/>
          <a:lstStyle>
            <a:lvl1pPr>
              <a:defRPr>
                <a:solidFill>
                  <a:schemeClr val="bg1"/>
                </a:solidFill>
              </a:defRPr>
            </a:lvl1pPr>
          </a:lstStyle>
          <a:p>
            <a:fld id="{721E3B7C-4BCE-0246-87A2-E17DC34110E8}" type="datetime1">
              <a:rPr lang="nb-NO" smtClean="0"/>
              <a:pPr/>
              <a:t>24.09.2023</a:t>
            </a:fld>
            <a:endParaRPr lang="nb-NO" dirty="0"/>
          </a:p>
        </p:txBody>
      </p:sp>
      <p:sp>
        <p:nvSpPr>
          <p:cNvPr id="3" name="Plassholder for bunntekst 2"/>
          <p:cNvSpPr>
            <a:spLocks noGrp="1"/>
          </p:cNvSpPr>
          <p:nvPr>
            <p:ph type="ftr" sz="quarter" idx="11"/>
          </p:nvPr>
        </p:nvSpPr>
        <p:spPr/>
        <p:txBody>
          <a:bodyPr/>
          <a:lstStyle>
            <a:lvl1pPr>
              <a:defRPr>
                <a:solidFill>
                  <a:schemeClr val="bg1"/>
                </a:solidFill>
              </a:defRPr>
            </a:lvl1pPr>
          </a:lstStyle>
          <a:p>
            <a:r>
              <a:rPr lang="nb-NO" dirty="0"/>
              <a:t>First </a:t>
            </a:r>
            <a:r>
              <a:rPr lang="nb-NO" dirty="0" err="1"/>
              <a:t>name</a:t>
            </a:r>
            <a:r>
              <a:rPr lang="nb-NO" dirty="0"/>
              <a:t> Last </a:t>
            </a:r>
            <a:r>
              <a:rPr lang="nb-NO" dirty="0" err="1"/>
              <a:t>name</a:t>
            </a:r>
            <a:r>
              <a:rPr lang="nb-NO" dirty="0"/>
              <a:t> | </a:t>
            </a:r>
            <a:r>
              <a:rPr lang="nb-NO" dirty="0" err="1"/>
              <a:t>Faculty</a:t>
            </a:r>
            <a:endParaRPr lang="nb-NO" dirty="0"/>
          </a:p>
        </p:txBody>
      </p:sp>
      <p:sp>
        <p:nvSpPr>
          <p:cNvPr id="7" name="Plassholder for lysbildenummer 6"/>
          <p:cNvSpPr>
            <a:spLocks noGrp="1"/>
          </p:cNvSpPr>
          <p:nvPr>
            <p:ph type="sldNum" sz="quarter" idx="12"/>
          </p:nvPr>
        </p:nvSpPr>
        <p:spPr/>
        <p:txBody>
          <a:bodyPr/>
          <a:lstStyle>
            <a:lvl1pPr>
              <a:defRPr>
                <a:solidFill>
                  <a:schemeClr val="bg1"/>
                </a:solidFill>
              </a:defRPr>
            </a:lvl1pPr>
          </a:lstStyle>
          <a:p>
            <a:fld id="{28ECCE09-4EB9-D24E-99A2-F5BDA1BD657E}" type="slidenum">
              <a:rPr lang="nb-NO" smtClean="0"/>
              <a:pPr/>
              <a:t>‹#›</a:t>
            </a:fld>
            <a:endParaRPr lang="nb-NO" dirty="0"/>
          </a:p>
        </p:txBody>
      </p:sp>
      <p:pic>
        <p:nvPicPr>
          <p:cNvPr id="9" name="Bild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24130" y="39869"/>
            <a:ext cx="3417145" cy="764789"/>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Kapittelside 1-Hexagon">
    <p:bg>
      <p:bgPr>
        <a:blipFill rotWithShape="1">
          <a:blip r:embed="rId2"/>
          <a:stretch>
            <a:fillRect/>
          </a:stretch>
        </a:blipFill>
        <a:effectLst/>
      </p:bgPr>
    </p:bg>
    <p:spTree>
      <p:nvGrpSpPr>
        <p:cNvPr id="1" name=""/>
        <p:cNvGrpSpPr/>
        <p:nvPr/>
      </p:nvGrpSpPr>
      <p:grpSpPr>
        <a:xfrm>
          <a:off x="0" y="0"/>
          <a:ext cx="0" cy="0"/>
          <a:chOff x="0" y="0"/>
          <a:chExt cx="0" cy="0"/>
        </a:xfrm>
      </p:grpSpPr>
      <p:sp>
        <p:nvSpPr>
          <p:cNvPr id="6" name="Plassholder for tittel 1"/>
          <p:cNvSpPr>
            <a:spLocks noGrp="1"/>
          </p:cNvSpPr>
          <p:nvPr>
            <p:ph type="title" hasCustomPrompt="1"/>
          </p:nvPr>
        </p:nvSpPr>
        <p:spPr>
          <a:xfrm>
            <a:off x="1510632" y="762000"/>
            <a:ext cx="6075947" cy="1998578"/>
          </a:xfrm>
          <a:prstGeom prst="rect">
            <a:avLst/>
          </a:prstGeom>
        </p:spPr>
        <p:txBody>
          <a:bodyPr vert="horz" lIns="91440" tIns="45720" rIns="91440" bIns="45720" rtlCol="0" anchor="ctr">
            <a:normAutofit/>
          </a:bodyPr>
          <a:lstStyle>
            <a:lvl1pPr algn="ctr">
              <a:defRPr sz="4000"/>
            </a:lvl1pPr>
          </a:lstStyle>
          <a:p>
            <a:r>
              <a:rPr lang="nb-NO" dirty="0" err="1"/>
              <a:t>Click</a:t>
            </a:r>
            <a:r>
              <a:rPr lang="nb-NO" dirty="0"/>
              <a:t> to </a:t>
            </a:r>
            <a:r>
              <a:rPr lang="nb-NO" dirty="0" err="1"/>
              <a:t>edit</a:t>
            </a:r>
            <a:r>
              <a:rPr lang="nb-NO" dirty="0"/>
              <a:t> </a:t>
            </a:r>
            <a:r>
              <a:rPr lang="nb-NO" dirty="0" err="1"/>
              <a:t>title</a:t>
            </a:r>
            <a:r>
              <a:rPr lang="nb-NO" dirty="0"/>
              <a:t> styles</a:t>
            </a:r>
          </a:p>
        </p:txBody>
      </p:sp>
    </p:spTree>
    <p:extLst>
      <p:ext uri="{BB962C8B-B14F-4D97-AF65-F5344CB8AC3E}">
        <p14:creationId xmlns:p14="http://schemas.microsoft.com/office/powerpoint/2010/main" val="34390504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GB"/>
              <a:t>Click to edit Master title style</a:t>
            </a:r>
            <a:endParaRPr lang="nb-NO" dirty="0"/>
          </a:p>
        </p:txBody>
      </p:sp>
      <p:sp>
        <p:nvSpPr>
          <p:cNvPr id="3" name="Plassholder for innhold 2"/>
          <p:cNvSpPr>
            <a:spLocks noGrp="1"/>
          </p:cNvSpPr>
          <p:nvPr>
            <p:ph sz="half" idx="1"/>
          </p:nvPr>
        </p:nvSpPr>
        <p:spPr>
          <a:xfrm>
            <a:off x="457200" y="1200151"/>
            <a:ext cx="4038600" cy="3394472"/>
          </a:xfrm>
        </p:spPr>
        <p:txBody>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dirty="0"/>
          </a:p>
        </p:txBody>
      </p:sp>
      <p:sp>
        <p:nvSpPr>
          <p:cNvPr id="4" name="Plassholder for innhold 3"/>
          <p:cNvSpPr>
            <a:spLocks noGrp="1"/>
          </p:cNvSpPr>
          <p:nvPr>
            <p:ph sz="half" idx="2"/>
          </p:nvPr>
        </p:nvSpPr>
        <p:spPr>
          <a:xfrm>
            <a:off x="4648200" y="1200151"/>
            <a:ext cx="4038600" cy="3394472"/>
          </a:xfrm>
        </p:spPr>
        <p:txBody>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dirty="0"/>
          </a:p>
        </p:txBody>
      </p:sp>
      <p:sp>
        <p:nvSpPr>
          <p:cNvPr id="8" name="Plassholder for dato 7"/>
          <p:cNvSpPr>
            <a:spLocks noGrp="1"/>
          </p:cNvSpPr>
          <p:nvPr>
            <p:ph type="dt" sz="half" idx="10"/>
          </p:nvPr>
        </p:nvSpPr>
        <p:spPr/>
        <p:txBody>
          <a:bodyPr/>
          <a:lstStyle/>
          <a:p>
            <a:fld id="{67171961-C96F-8C4A-AC47-FCDB5782E20C}" type="datetime1">
              <a:rPr lang="nb-NO" smtClean="0"/>
              <a:t>24.09.2023</a:t>
            </a:fld>
            <a:endParaRPr lang="nb-NO" dirty="0"/>
          </a:p>
        </p:txBody>
      </p:sp>
      <p:sp>
        <p:nvSpPr>
          <p:cNvPr id="9" name="Plassholder for bunntekst 8"/>
          <p:cNvSpPr>
            <a:spLocks noGrp="1"/>
          </p:cNvSpPr>
          <p:nvPr>
            <p:ph type="ftr" sz="quarter" idx="11"/>
          </p:nvPr>
        </p:nvSpPr>
        <p:spPr/>
        <p:txBody>
          <a:bodyPr/>
          <a:lstStyle/>
          <a:p>
            <a:r>
              <a:rPr lang="nb-NO"/>
              <a:t>First name Last name | Faculty</a:t>
            </a:r>
            <a:endParaRPr lang="nb-NO" dirty="0"/>
          </a:p>
        </p:txBody>
      </p:sp>
      <p:sp>
        <p:nvSpPr>
          <p:cNvPr id="10" name="Plassholder for lysbildenummer 9"/>
          <p:cNvSpPr>
            <a:spLocks noGrp="1"/>
          </p:cNvSpPr>
          <p:nvPr>
            <p:ph type="sldNum" sz="quarter" idx="12"/>
          </p:nvPr>
        </p:nvSpPr>
        <p:spPr/>
        <p:txBody>
          <a:bodyPr/>
          <a:lstStyle/>
          <a:p>
            <a:fld id="{28ECCE09-4EB9-D24E-99A2-F5BDA1BD657E}" type="slidenum">
              <a:rPr lang="nb-NO" smtClean="0"/>
              <a:pPr/>
              <a:t>‹#›</a:t>
            </a:fld>
            <a:endParaRPr lang="nb-NO" dirty="0"/>
          </a:p>
        </p:txBody>
      </p:sp>
    </p:spTree>
    <p:extLst>
      <p:ext uri="{BB962C8B-B14F-4D97-AF65-F5344CB8AC3E}">
        <p14:creationId xmlns:p14="http://schemas.microsoft.com/office/powerpoint/2010/main" val="14878980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ammenligning">
    <p:spTree>
      <p:nvGrpSpPr>
        <p:cNvPr id="1" name=""/>
        <p:cNvGrpSpPr/>
        <p:nvPr/>
      </p:nvGrpSpPr>
      <p:grpSpPr>
        <a:xfrm>
          <a:off x="0" y="0"/>
          <a:ext cx="0" cy="0"/>
          <a:chOff x="0" y="0"/>
          <a:chExt cx="0" cy="0"/>
        </a:xfrm>
      </p:grpSpPr>
      <p:sp>
        <p:nvSpPr>
          <p:cNvPr id="3" name="Plassholder for tekst 2"/>
          <p:cNvSpPr>
            <a:spLocks noGrp="1"/>
          </p:cNvSpPr>
          <p:nvPr>
            <p:ph type="body" idx="1"/>
          </p:nvPr>
        </p:nvSpPr>
        <p:spPr>
          <a:xfrm>
            <a:off x="457200" y="675105"/>
            <a:ext cx="4040188" cy="95605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Plassholder for innhold 3"/>
          <p:cNvSpPr>
            <a:spLocks noGrp="1"/>
          </p:cNvSpPr>
          <p:nvPr>
            <p:ph sz="half" idx="2"/>
          </p:nvPr>
        </p:nvSpPr>
        <p:spPr>
          <a:xfrm>
            <a:off x="457200" y="1631156"/>
            <a:ext cx="4040188" cy="2963466"/>
          </a:xfrm>
        </p:spPr>
        <p:txBody>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Plassholder for tekst 4"/>
          <p:cNvSpPr>
            <a:spLocks noGrp="1"/>
          </p:cNvSpPr>
          <p:nvPr>
            <p:ph type="body" sz="quarter" idx="3"/>
          </p:nvPr>
        </p:nvSpPr>
        <p:spPr>
          <a:xfrm>
            <a:off x="4645026" y="675105"/>
            <a:ext cx="4041775" cy="95605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Plassholder for innhold 5"/>
          <p:cNvSpPr>
            <a:spLocks noGrp="1"/>
          </p:cNvSpPr>
          <p:nvPr>
            <p:ph sz="quarter" idx="4"/>
          </p:nvPr>
        </p:nvSpPr>
        <p:spPr>
          <a:xfrm>
            <a:off x="4645026" y="1631156"/>
            <a:ext cx="4041775" cy="2963466"/>
          </a:xfrm>
        </p:spPr>
        <p:txBody>
          <a:bodyPr/>
          <a:lstStyle>
            <a:lvl1pPr>
              <a:defRPr sz="1800"/>
            </a:lvl1pPr>
            <a:lvl2pPr>
              <a:defRPr sz="1600"/>
            </a:lvl2pPr>
            <a:lvl3pPr>
              <a:defRPr sz="1400"/>
            </a:lvl3pPr>
            <a:lvl4pPr>
              <a:defRPr sz="1200"/>
            </a:lvl4pPr>
            <a:lvl5pPr>
              <a:defRPr sz="12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Plassholder for dato 1"/>
          <p:cNvSpPr>
            <a:spLocks noGrp="1"/>
          </p:cNvSpPr>
          <p:nvPr>
            <p:ph type="dt" sz="half" idx="10"/>
          </p:nvPr>
        </p:nvSpPr>
        <p:spPr/>
        <p:txBody>
          <a:bodyPr/>
          <a:lstStyle/>
          <a:p>
            <a:fld id="{8201B6AC-387B-1141-B47A-FA154D0AE120}" type="datetime1">
              <a:rPr lang="nb-NO" smtClean="0"/>
              <a:t>24.09.2023</a:t>
            </a:fld>
            <a:endParaRPr lang="nb-NO" dirty="0"/>
          </a:p>
        </p:txBody>
      </p:sp>
      <p:sp>
        <p:nvSpPr>
          <p:cNvPr id="10" name="Plassholder for bunntekst 9"/>
          <p:cNvSpPr>
            <a:spLocks noGrp="1"/>
          </p:cNvSpPr>
          <p:nvPr>
            <p:ph type="ftr" sz="quarter" idx="11"/>
          </p:nvPr>
        </p:nvSpPr>
        <p:spPr/>
        <p:txBody>
          <a:bodyPr/>
          <a:lstStyle/>
          <a:p>
            <a:r>
              <a:rPr lang="nb-NO"/>
              <a:t>First name Last name | Faculty</a:t>
            </a:r>
            <a:endParaRPr lang="nb-NO" dirty="0"/>
          </a:p>
        </p:txBody>
      </p:sp>
      <p:sp>
        <p:nvSpPr>
          <p:cNvPr id="11" name="Plassholder for lysbildenummer 10"/>
          <p:cNvSpPr>
            <a:spLocks noGrp="1"/>
          </p:cNvSpPr>
          <p:nvPr>
            <p:ph type="sldNum" sz="quarter" idx="12"/>
          </p:nvPr>
        </p:nvSpPr>
        <p:spPr/>
        <p:txBody>
          <a:bodyPr/>
          <a:lstStyle/>
          <a:p>
            <a:fld id="{28ECCE09-4EB9-D24E-99A2-F5BDA1BD657E}" type="slidenum">
              <a:rPr lang="nb-NO" smtClean="0"/>
              <a:pPr/>
              <a:t>‹#›</a:t>
            </a:fld>
            <a:endParaRPr lang="nb-NO" dirty="0"/>
          </a:p>
        </p:txBody>
      </p:sp>
    </p:spTree>
    <p:extLst>
      <p:ext uri="{BB962C8B-B14F-4D97-AF65-F5344CB8AC3E}">
        <p14:creationId xmlns:p14="http://schemas.microsoft.com/office/powerpoint/2010/main" val="12245999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Bare tittel">
    <p:spTree>
      <p:nvGrpSpPr>
        <p:cNvPr id="1" name=""/>
        <p:cNvGrpSpPr/>
        <p:nvPr/>
      </p:nvGrpSpPr>
      <p:grpSpPr>
        <a:xfrm>
          <a:off x="0" y="0"/>
          <a:ext cx="0" cy="0"/>
          <a:chOff x="0" y="0"/>
          <a:chExt cx="0" cy="0"/>
        </a:xfrm>
      </p:grpSpPr>
      <p:sp>
        <p:nvSpPr>
          <p:cNvPr id="2" name="Tittel 1"/>
          <p:cNvSpPr>
            <a:spLocks noGrp="1"/>
          </p:cNvSpPr>
          <p:nvPr>
            <p:ph type="title" hasCustomPrompt="1"/>
          </p:nvPr>
        </p:nvSpPr>
        <p:spPr/>
        <p:txBody>
          <a:bodyPr/>
          <a:lstStyle/>
          <a:p>
            <a:r>
              <a:rPr lang="nb-NO" dirty="0" err="1"/>
              <a:t>Click</a:t>
            </a:r>
            <a:r>
              <a:rPr lang="nb-NO" dirty="0"/>
              <a:t> to </a:t>
            </a:r>
            <a:r>
              <a:rPr lang="nb-NO" dirty="0" err="1"/>
              <a:t>edit</a:t>
            </a:r>
            <a:r>
              <a:rPr lang="nb-NO" dirty="0"/>
              <a:t> </a:t>
            </a:r>
            <a:r>
              <a:rPr lang="nb-NO" dirty="0" err="1"/>
              <a:t>title</a:t>
            </a:r>
            <a:r>
              <a:rPr lang="nb-NO" dirty="0"/>
              <a:t> styles</a:t>
            </a:r>
          </a:p>
        </p:txBody>
      </p:sp>
      <p:sp>
        <p:nvSpPr>
          <p:cNvPr id="6" name="Plassholder for dato 5"/>
          <p:cNvSpPr>
            <a:spLocks noGrp="1"/>
          </p:cNvSpPr>
          <p:nvPr>
            <p:ph type="dt" sz="half" idx="10"/>
          </p:nvPr>
        </p:nvSpPr>
        <p:spPr/>
        <p:txBody>
          <a:bodyPr/>
          <a:lstStyle/>
          <a:p>
            <a:fld id="{60D5CB05-93CD-1744-B458-F7EECB58F929}" type="datetime1">
              <a:rPr lang="nb-NO" smtClean="0"/>
              <a:t>24.09.2023</a:t>
            </a:fld>
            <a:endParaRPr lang="nb-NO" dirty="0"/>
          </a:p>
        </p:txBody>
      </p:sp>
      <p:sp>
        <p:nvSpPr>
          <p:cNvPr id="7" name="Plassholder for bunntekst 6"/>
          <p:cNvSpPr>
            <a:spLocks noGrp="1"/>
          </p:cNvSpPr>
          <p:nvPr>
            <p:ph type="ftr" sz="quarter" idx="11"/>
          </p:nvPr>
        </p:nvSpPr>
        <p:spPr/>
        <p:txBody>
          <a:bodyPr/>
          <a:lstStyle/>
          <a:p>
            <a:r>
              <a:rPr lang="nb-NO"/>
              <a:t>First name Last name | Faculty</a:t>
            </a:r>
            <a:endParaRPr lang="nb-NO" dirty="0"/>
          </a:p>
        </p:txBody>
      </p:sp>
      <p:sp>
        <p:nvSpPr>
          <p:cNvPr id="8" name="Plassholder for lysbildenummer 7"/>
          <p:cNvSpPr>
            <a:spLocks noGrp="1"/>
          </p:cNvSpPr>
          <p:nvPr>
            <p:ph type="sldNum" sz="quarter" idx="12"/>
          </p:nvPr>
        </p:nvSpPr>
        <p:spPr/>
        <p:txBody>
          <a:bodyPr/>
          <a:lstStyle/>
          <a:p>
            <a:fld id="{28ECCE09-4EB9-D24E-99A2-F5BDA1BD657E}" type="slidenum">
              <a:rPr lang="nb-NO" smtClean="0"/>
              <a:pPr/>
              <a:t>‹#›</a:t>
            </a:fld>
            <a:endParaRPr lang="nb-NO" dirty="0"/>
          </a:p>
        </p:txBody>
      </p:sp>
    </p:spTree>
    <p:extLst>
      <p:ext uri="{BB962C8B-B14F-4D97-AF65-F5344CB8AC3E}">
        <p14:creationId xmlns:p14="http://schemas.microsoft.com/office/powerpoint/2010/main" val="38935465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5" name="Plassholder for dato 4"/>
          <p:cNvSpPr>
            <a:spLocks noGrp="1"/>
          </p:cNvSpPr>
          <p:nvPr>
            <p:ph type="dt" sz="half" idx="10"/>
          </p:nvPr>
        </p:nvSpPr>
        <p:spPr/>
        <p:txBody>
          <a:bodyPr/>
          <a:lstStyle/>
          <a:p>
            <a:fld id="{CAF23149-15E5-404B-B323-66EFA187CBEE}" type="datetime1">
              <a:rPr lang="nb-NO" smtClean="0"/>
              <a:t>24.09.2023</a:t>
            </a:fld>
            <a:endParaRPr lang="nb-NO" dirty="0"/>
          </a:p>
        </p:txBody>
      </p:sp>
      <p:sp>
        <p:nvSpPr>
          <p:cNvPr id="6" name="Plassholder for bunntekst 5"/>
          <p:cNvSpPr>
            <a:spLocks noGrp="1"/>
          </p:cNvSpPr>
          <p:nvPr>
            <p:ph type="ftr" sz="quarter" idx="11"/>
          </p:nvPr>
        </p:nvSpPr>
        <p:spPr/>
        <p:txBody>
          <a:bodyPr/>
          <a:lstStyle/>
          <a:p>
            <a:r>
              <a:rPr lang="nb-NO"/>
              <a:t>First name Last name | Faculty</a:t>
            </a:r>
            <a:endParaRPr lang="nb-NO" dirty="0"/>
          </a:p>
        </p:txBody>
      </p:sp>
      <p:sp>
        <p:nvSpPr>
          <p:cNvPr id="7" name="Plassholder for lysbildenummer 6"/>
          <p:cNvSpPr>
            <a:spLocks noGrp="1"/>
          </p:cNvSpPr>
          <p:nvPr>
            <p:ph type="sldNum" sz="quarter" idx="12"/>
          </p:nvPr>
        </p:nvSpPr>
        <p:spPr/>
        <p:txBody>
          <a:bodyPr/>
          <a:lstStyle/>
          <a:p>
            <a:fld id="{28ECCE09-4EB9-D24E-99A2-F5BDA1BD657E}" type="slidenum">
              <a:rPr lang="nb-NO" smtClean="0"/>
              <a:pPr/>
              <a:t>‹#›</a:t>
            </a:fld>
            <a:endParaRPr lang="nb-NO" dirty="0"/>
          </a:p>
        </p:txBody>
      </p:sp>
    </p:spTree>
    <p:extLst>
      <p:ext uri="{BB962C8B-B14F-4D97-AF65-F5344CB8AC3E}">
        <p14:creationId xmlns:p14="http://schemas.microsoft.com/office/powerpoint/2010/main" val="25204498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Bilde med tekst">
    <p:spTree>
      <p:nvGrpSpPr>
        <p:cNvPr id="1" name=""/>
        <p:cNvGrpSpPr/>
        <p:nvPr/>
      </p:nvGrpSpPr>
      <p:grpSpPr>
        <a:xfrm>
          <a:off x="0" y="0"/>
          <a:ext cx="0" cy="0"/>
          <a:chOff x="0" y="0"/>
          <a:chExt cx="0" cy="0"/>
        </a:xfrm>
      </p:grpSpPr>
      <p:sp>
        <p:nvSpPr>
          <p:cNvPr id="3" name="Plassholder for bilde 2"/>
          <p:cNvSpPr>
            <a:spLocks noGrp="1"/>
          </p:cNvSpPr>
          <p:nvPr>
            <p:ph type="pic" idx="1" hasCustomPrompt="1"/>
          </p:nvPr>
        </p:nvSpPr>
        <p:spPr>
          <a:xfrm>
            <a:off x="0" y="100262"/>
            <a:ext cx="9144000" cy="4485105"/>
          </a:xfrm>
        </p:spPr>
        <p:txBody>
          <a:bodyPr anchor="ctr"/>
          <a:lstStyle>
            <a:lvl1pPr marL="0" indent="0" algn="ctr">
              <a:buNone/>
              <a:defRPr sz="3200" baseline="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b-NO" dirty="0" err="1"/>
              <a:t>Click</a:t>
            </a:r>
            <a:r>
              <a:rPr lang="nb-NO" dirty="0"/>
              <a:t> to </a:t>
            </a:r>
            <a:r>
              <a:rPr lang="nb-NO" dirty="0" err="1"/>
              <a:t>insert</a:t>
            </a:r>
            <a:r>
              <a:rPr lang="nb-NO" dirty="0"/>
              <a:t> image</a:t>
            </a:r>
          </a:p>
        </p:txBody>
      </p:sp>
      <p:sp>
        <p:nvSpPr>
          <p:cNvPr id="2" name="Plassholder for dato 1"/>
          <p:cNvSpPr>
            <a:spLocks noGrp="1"/>
          </p:cNvSpPr>
          <p:nvPr>
            <p:ph type="dt" sz="half" idx="10"/>
          </p:nvPr>
        </p:nvSpPr>
        <p:spPr/>
        <p:txBody>
          <a:bodyPr/>
          <a:lstStyle/>
          <a:p>
            <a:fld id="{114C8BAD-DF40-8740-A282-8FAE99D2307F}" type="datetime1">
              <a:rPr lang="nb-NO" smtClean="0"/>
              <a:t>24.09.2023</a:t>
            </a:fld>
            <a:endParaRPr lang="nb-NO" dirty="0"/>
          </a:p>
        </p:txBody>
      </p:sp>
      <p:sp>
        <p:nvSpPr>
          <p:cNvPr id="4" name="Plassholder for bunntekst 3"/>
          <p:cNvSpPr>
            <a:spLocks noGrp="1"/>
          </p:cNvSpPr>
          <p:nvPr>
            <p:ph type="ftr" sz="quarter" idx="11"/>
          </p:nvPr>
        </p:nvSpPr>
        <p:spPr/>
        <p:txBody>
          <a:bodyPr/>
          <a:lstStyle/>
          <a:p>
            <a:r>
              <a:rPr lang="nb-NO"/>
              <a:t>First name Last name | Faculty</a:t>
            </a:r>
            <a:endParaRPr lang="nb-NO" dirty="0"/>
          </a:p>
        </p:txBody>
      </p:sp>
      <p:sp>
        <p:nvSpPr>
          <p:cNvPr id="8" name="Plassholder for lysbildenummer 7"/>
          <p:cNvSpPr>
            <a:spLocks noGrp="1"/>
          </p:cNvSpPr>
          <p:nvPr>
            <p:ph type="sldNum" sz="quarter" idx="12"/>
          </p:nvPr>
        </p:nvSpPr>
        <p:spPr/>
        <p:txBody>
          <a:bodyPr/>
          <a:lstStyle/>
          <a:p>
            <a:fld id="{28ECCE09-4EB9-D24E-99A2-F5BDA1BD657E}" type="slidenum">
              <a:rPr lang="nb-NO" smtClean="0"/>
              <a:pPr/>
              <a:t>‹#›</a:t>
            </a:fld>
            <a:endParaRPr lang="nb-NO" dirty="0"/>
          </a:p>
        </p:txBody>
      </p:sp>
    </p:spTree>
    <p:extLst>
      <p:ext uri="{BB962C8B-B14F-4D97-AF65-F5344CB8AC3E}">
        <p14:creationId xmlns:p14="http://schemas.microsoft.com/office/powerpoint/2010/main" val="13574532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Hvileside 1-Gronn">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4" name="Bilde 3" descr="HEX-hvitt-net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6" name="Bilde 5" descr="HEX-hvitt-net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8" name="Bild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96560" y="866979"/>
            <a:ext cx="6233814" cy="1392016"/>
          </a:xfrm>
          <a:prstGeom prst="rect">
            <a:avLst/>
          </a:prstGeom>
        </p:spPr>
      </p:pic>
    </p:spTree>
    <p:extLst>
      <p:ext uri="{BB962C8B-B14F-4D97-AF65-F5344CB8AC3E}">
        <p14:creationId xmlns:p14="http://schemas.microsoft.com/office/powerpoint/2010/main" val="30028719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Hvileside 1-Blaa">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4" name="Bilde 3" descr="HEX-hvitt-net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6" name="Bilde 5" descr="HEX-hvitt-net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8" name="Bild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96560" y="866979"/>
            <a:ext cx="6233814" cy="1392016"/>
          </a:xfrm>
          <a:prstGeom prst="rect">
            <a:avLst/>
          </a:prstGeom>
        </p:spPr>
      </p:pic>
    </p:spTree>
    <p:extLst>
      <p:ext uri="{BB962C8B-B14F-4D97-AF65-F5344CB8AC3E}">
        <p14:creationId xmlns:p14="http://schemas.microsoft.com/office/powerpoint/2010/main" val="737467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Forside 1-Gronn">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0" name="Bilde 9" descr="HEX-ppt-net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8" name="Bilde 7" descr="HEX-ppt-net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tel 1"/>
          <p:cNvSpPr>
            <a:spLocks noGrp="1"/>
          </p:cNvSpPr>
          <p:nvPr>
            <p:ph type="ctrTitle" hasCustomPrompt="1"/>
          </p:nvPr>
        </p:nvSpPr>
        <p:spPr>
          <a:xfrm>
            <a:off x="274053" y="1203159"/>
            <a:ext cx="8412748" cy="1784684"/>
          </a:xfrm>
        </p:spPr>
        <p:txBody>
          <a:bodyPr anchor="b">
            <a:normAutofit/>
          </a:bodyPr>
          <a:lstStyle>
            <a:lvl1pPr>
              <a:defRPr sz="4000">
                <a:solidFill>
                  <a:srgbClr val="FFFFFF"/>
                </a:solidFill>
              </a:defRPr>
            </a:lvl1pPr>
          </a:lstStyle>
          <a:p>
            <a:r>
              <a:rPr lang="nb-NO" dirty="0" err="1"/>
              <a:t>Click</a:t>
            </a:r>
            <a:r>
              <a:rPr lang="nb-NO" dirty="0"/>
              <a:t> to </a:t>
            </a:r>
            <a:r>
              <a:rPr lang="nb-NO" dirty="0" err="1"/>
              <a:t>edit</a:t>
            </a:r>
            <a:r>
              <a:rPr lang="nb-NO" dirty="0"/>
              <a:t> </a:t>
            </a:r>
            <a:r>
              <a:rPr lang="nb-NO" dirty="0" err="1"/>
              <a:t>title</a:t>
            </a:r>
            <a:r>
              <a:rPr lang="nb-NO" dirty="0"/>
              <a:t> styles</a:t>
            </a:r>
          </a:p>
        </p:txBody>
      </p:sp>
      <p:pic>
        <p:nvPicPr>
          <p:cNvPr id="12" name="Bilde 1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24131" y="28922"/>
            <a:ext cx="3417145" cy="763052"/>
          </a:xfrm>
          <a:prstGeom prst="rect">
            <a:avLst/>
          </a:prstGeom>
        </p:spPr>
      </p:pic>
      <p:sp>
        <p:nvSpPr>
          <p:cNvPr id="3" name="Plassholder for dato 2"/>
          <p:cNvSpPr>
            <a:spLocks noGrp="1"/>
          </p:cNvSpPr>
          <p:nvPr>
            <p:ph type="dt" sz="half" idx="10"/>
          </p:nvPr>
        </p:nvSpPr>
        <p:spPr/>
        <p:txBody>
          <a:bodyPr/>
          <a:lstStyle>
            <a:lvl1pPr>
              <a:defRPr>
                <a:solidFill>
                  <a:srgbClr val="FFFFFF"/>
                </a:solidFill>
              </a:defRPr>
            </a:lvl1pPr>
          </a:lstStyle>
          <a:p>
            <a:fld id="{92F0609F-AC82-DF42-AFFF-FAE709692D48}" type="datetime1">
              <a:rPr lang="nb-NO" smtClean="0"/>
              <a:t>24.09.2023</a:t>
            </a:fld>
            <a:endParaRPr lang="nb-NO" dirty="0"/>
          </a:p>
        </p:txBody>
      </p:sp>
      <p:sp>
        <p:nvSpPr>
          <p:cNvPr id="7" name="Plassholder for bunntekst 6"/>
          <p:cNvSpPr>
            <a:spLocks noGrp="1"/>
          </p:cNvSpPr>
          <p:nvPr>
            <p:ph type="ftr" sz="quarter" idx="11"/>
          </p:nvPr>
        </p:nvSpPr>
        <p:spPr/>
        <p:txBody>
          <a:bodyPr/>
          <a:lstStyle>
            <a:lvl1pPr>
              <a:defRPr>
                <a:solidFill>
                  <a:srgbClr val="FFFFFF"/>
                </a:solidFill>
              </a:defRPr>
            </a:lvl1pPr>
          </a:lstStyle>
          <a:p>
            <a:r>
              <a:rPr lang="nb-NO"/>
              <a:t>First name Last name | Faculty</a:t>
            </a:r>
            <a:endParaRPr lang="nb-NO" dirty="0"/>
          </a:p>
        </p:txBody>
      </p:sp>
      <p:sp>
        <p:nvSpPr>
          <p:cNvPr id="9" name="Plassholder for lysbildenummer 8"/>
          <p:cNvSpPr>
            <a:spLocks noGrp="1"/>
          </p:cNvSpPr>
          <p:nvPr>
            <p:ph type="sldNum" sz="quarter" idx="12"/>
          </p:nvPr>
        </p:nvSpPr>
        <p:spPr/>
        <p:txBody>
          <a:bodyPr/>
          <a:lstStyle>
            <a:lvl1pPr>
              <a:defRPr>
                <a:solidFill>
                  <a:srgbClr val="FFFFFF"/>
                </a:solidFill>
              </a:defRPr>
            </a:lvl1pPr>
          </a:lstStyle>
          <a:p>
            <a:fld id="{28ECCE09-4EB9-D24E-99A2-F5BDA1BD657E}" type="slidenum">
              <a:rPr lang="nb-NO" smtClean="0"/>
              <a:pPr/>
              <a:t>‹#›</a:t>
            </a:fld>
            <a:endParaRPr lang="nb-NO" dirty="0"/>
          </a:p>
        </p:txBody>
      </p:sp>
    </p:spTree>
    <p:extLst>
      <p:ext uri="{BB962C8B-B14F-4D97-AF65-F5344CB8AC3E}">
        <p14:creationId xmlns:p14="http://schemas.microsoft.com/office/powerpoint/2010/main" val="6309121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1_Hvileside 1-Blaa">
    <p:bg>
      <p:bgPr>
        <a:solidFill>
          <a:srgbClr val="D77869"/>
        </a:solidFill>
        <a:effectLst/>
      </p:bgPr>
    </p:bg>
    <p:spTree>
      <p:nvGrpSpPr>
        <p:cNvPr id="1" name=""/>
        <p:cNvGrpSpPr/>
        <p:nvPr/>
      </p:nvGrpSpPr>
      <p:grpSpPr>
        <a:xfrm>
          <a:off x="0" y="0"/>
          <a:ext cx="0" cy="0"/>
          <a:chOff x="0" y="0"/>
          <a:chExt cx="0" cy="0"/>
        </a:xfrm>
      </p:grpSpPr>
      <p:pic>
        <p:nvPicPr>
          <p:cNvPr id="4" name="Bilde 3" descr="HEX-hvitt-nett.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6" name="Bilde 5" descr="HEX-hvitt-net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8" name="Bild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96560" y="866979"/>
            <a:ext cx="6233814" cy="1392016"/>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2_Hvileside 1-Blaa">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4" name="Bilde 3" descr="HEX-hvitt-net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6" name="Bilde 5" descr="HEX-hvitt-net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a:solidFill>
            <a:srgbClr val="A396A3"/>
          </a:solidFill>
        </p:spPr>
      </p:pic>
      <p:pic>
        <p:nvPicPr>
          <p:cNvPr id="8" name="Bild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96560" y="866979"/>
            <a:ext cx="6233814" cy="1392016"/>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3_Hvileside 1-Blaa">
    <p:bg>
      <p:bgPr>
        <a:solidFill>
          <a:srgbClr val="C8C2BE"/>
        </a:solidFill>
        <a:effectLst/>
      </p:bgPr>
    </p:bg>
    <p:spTree>
      <p:nvGrpSpPr>
        <p:cNvPr id="1" name=""/>
        <p:cNvGrpSpPr/>
        <p:nvPr/>
      </p:nvGrpSpPr>
      <p:grpSpPr>
        <a:xfrm>
          <a:off x="0" y="0"/>
          <a:ext cx="0" cy="0"/>
          <a:chOff x="0" y="0"/>
          <a:chExt cx="0" cy="0"/>
        </a:xfrm>
      </p:grpSpPr>
      <p:pic>
        <p:nvPicPr>
          <p:cNvPr id="4" name="Bilde 3" descr="HEX-hvitt-nett.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6" name="Bilde 5" descr="HEX-hvitt-net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3" name="Bild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01698" y="873128"/>
            <a:ext cx="6221242" cy="139237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Forside 1-Blaa">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0" name="Bilde 9" descr="HEX-ppt-net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8" name="Bilde 7" descr="HEX-ppt-net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tel 1"/>
          <p:cNvSpPr>
            <a:spLocks noGrp="1"/>
          </p:cNvSpPr>
          <p:nvPr>
            <p:ph type="ctrTitle" hasCustomPrompt="1"/>
          </p:nvPr>
        </p:nvSpPr>
        <p:spPr>
          <a:xfrm>
            <a:off x="274053" y="1203159"/>
            <a:ext cx="8412748" cy="1784684"/>
          </a:xfrm>
        </p:spPr>
        <p:txBody>
          <a:bodyPr anchor="b">
            <a:normAutofit/>
          </a:bodyPr>
          <a:lstStyle>
            <a:lvl1pPr>
              <a:defRPr sz="4000">
                <a:solidFill>
                  <a:srgbClr val="FFFFFF"/>
                </a:solidFill>
              </a:defRPr>
            </a:lvl1pPr>
          </a:lstStyle>
          <a:p>
            <a:r>
              <a:rPr lang="nb-NO" dirty="0" err="1"/>
              <a:t>Click</a:t>
            </a:r>
            <a:r>
              <a:rPr lang="nb-NO" dirty="0"/>
              <a:t> to </a:t>
            </a:r>
            <a:r>
              <a:rPr lang="nb-NO" dirty="0" err="1"/>
              <a:t>edit</a:t>
            </a:r>
            <a:r>
              <a:rPr lang="nb-NO" dirty="0"/>
              <a:t> </a:t>
            </a:r>
            <a:r>
              <a:rPr lang="nb-NO" dirty="0" err="1"/>
              <a:t>title</a:t>
            </a:r>
            <a:r>
              <a:rPr lang="nb-NO" dirty="0"/>
              <a:t> styles</a:t>
            </a:r>
          </a:p>
        </p:txBody>
      </p:sp>
      <p:sp>
        <p:nvSpPr>
          <p:cNvPr id="4" name="Plassholder for dato 3"/>
          <p:cNvSpPr>
            <a:spLocks noGrp="1"/>
          </p:cNvSpPr>
          <p:nvPr>
            <p:ph type="dt" sz="half" idx="10"/>
          </p:nvPr>
        </p:nvSpPr>
        <p:spPr/>
        <p:txBody>
          <a:bodyPr/>
          <a:lstStyle>
            <a:lvl1pPr>
              <a:defRPr>
                <a:solidFill>
                  <a:srgbClr val="FFFFFF"/>
                </a:solidFill>
              </a:defRPr>
            </a:lvl1pPr>
          </a:lstStyle>
          <a:p>
            <a:fld id="{1F0DC538-88EB-514C-AF97-910F01ED5FAF}" type="datetime1">
              <a:rPr lang="nb-NO" smtClean="0"/>
              <a:t>24.09.2023</a:t>
            </a:fld>
            <a:endParaRPr lang="nb-NO" dirty="0"/>
          </a:p>
        </p:txBody>
      </p:sp>
      <p:sp>
        <p:nvSpPr>
          <p:cNvPr id="5" name="Plassholder for bunntekst 4"/>
          <p:cNvSpPr>
            <a:spLocks noGrp="1"/>
          </p:cNvSpPr>
          <p:nvPr>
            <p:ph type="ftr" sz="quarter" idx="11"/>
          </p:nvPr>
        </p:nvSpPr>
        <p:spPr/>
        <p:txBody>
          <a:bodyPr/>
          <a:lstStyle>
            <a:lvl1pPr>
              <a:defRPr>
                <a:solidFill>
                  <a:schemeClr val="bg2"/>
                </a:solidFill>
              </a:defRPr>
            </a:lvl1pPr>
          </a:lstStyle>
          <a:p>
            <a:r>
              <a:rPr lang="nb-NO"/>
              <a:t>First name Last name | Faculty</a:t>
            </a:r>
            <a:endParaRPr lang="nb-NO" dirty="0"/>
          </a:p>
        </p:txBody>
      </p:sp>
      <p:sp>
        <p:nvSpPr>
          <p:cNvPr id="6" name="Plassholder for lysbildenummer 5"/>
          <p:cNvSpPr>
            <a:spLocks noGrp="1"/>
          </p:cNvSpPr>
          <p:nvPr>
            <p:ph type="sldNum" sz="quarter" idx="12"/>
          </p:nvPr>
        </p:nvSpPr>
        <p:spPr/>
        <p:txBody>
          <a:bodyPr/>
          <a:lstStyle>
            <a:lvl1pPr>
              <a:defRPr>
                <a:solidFill>
                  <a:srgbClr val="FFFFFF"/>
                </a:solidFill>
              </a:defRPr>
            </a:lvl1pPr>
          </a:lstStyle>
          <a:p>
            <a:fld id="{28ECCE09-4EB9-D24E-99A2-F5BDA1BD657E}" type="slidenum">
              <a:rPr lang="nb-NO" smtClean="0"/>
              <a:pPr/>
              <a:t>‹#›</a:t>
            </a:fld>
            <a:endParaRPr lang="nb-NO" dirty="0"/>
          </a:p>
        </p:txBody>
      </p:sp>
      <p:pic>
        <p:nvPicPr>
          <p:cNvPr id="13" name="Bild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24131" y="28922"/>
            <a:ext cx="3417145" cy="763052"/>
          </a:xfrm>
          <a:prstGeom prst="rect">
            <a:avLst/>
          </a:prstGeom>
        </p:spPr>
      </p:pic>
    </p:spTree>
    <p:extLst>
      <p:ext uri="{BB962C8B-B14F-4D97-AF65-F5344CB8AC3E}">
        <p14:creationId xmlns:p14="http://schemas.microsoft.com/office/powerpoint/2010/main" val="3434894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1_Forside 1-Blaa">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0" name="Bilde 9" descr="HEX-ppt-net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8" name="Bilde 7" descr="HEX-ppt-net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a:solidFill>
            <a:srgbClr val="D77869"/>
          </a:solidFill>
        </p:spPr>
      </p:pic>
      <p:sp>
        <p:nvSpPr>
          <p:cNvPr id="2" name="Tittel 1"/>
          <p:cNvSpPr>
            <a:spLocks noGrp="1"/>
          </p:cNvSpPr>
          <p:nvPr>
            <p:ph type="ctrTitle" hasCustomPrompt="1"/>
          </p:nvPr>
        </p:nvSpPr>
        <p:spPr>
          <a:xfrm>
            <a:off x="274053" y="1203159"/>
            <a:ext cx="8412748" cy="1784684"/>
          </a:xfrm>
        </p:spPr>
        <p:txBody>
          <a:bodyPr anchor="b">
            <a:normAutofit/>
          </a:bodyPr>
          <a:lstStyle>
            <a:lvl1pPr>
              <a:defRPr sz="4000">
                <a:solidFill>
                  <a:srgbClr val="FFFFFF"/>
                </a:solidFill>
              </a:defRPr>
            </a:lvl1pPr>
          </a:lstStyle>
          <a:p>
            <a:r>
              <a:rPr lang="nb-NO" dirty="0" err="1"/>
              <a:t>Click</a:t>
            </a:r>
            <a:r>
              <a:rPr lang="nb-NO" dirty="0"/>
              <a:t> to </a:t>
            </a:r>
            <a:r>
              <a:rPr lang="nb-NO" dirty="0" err="1"/>
              <a:t>edit</a:t>
            </a:r>
            <a:r>
              <a:rPr lang="nb-NO" dirty="0"/>
              <a:t> </a:t>
            </a:r>
            <a:r>
              <a:rPr lang="nb-NO" dirty="0" err="1"/>
              <a:t>title</a:t>
            </a:r>
            <a:r>
              <a:rPr lang="nb-NO" dirty="0"/>
              <a:t> styles</a:t>
            </a:r>
          </a:p>
        </p:txBody>
      </p:sp>
      <p:sp>
        <p:nvSpPr>
          <p:cNvPr id="4" name="Plassholder for dato 3"/>
          <p:cNvSpPr>
            <a:spLocks noGrp="1"/>
          </p:cNvSpPr>
          <p:nvPr>
            <p:ph type="dt" sz="half" idx="10"/>
          </p:nvPr>
        </p:nvSpPr>
        <p:spPr/>
        <p:txBody>
          <a:bodyPr/>
          <a:lstStyle>
            <a:lvl1pPr>
              <a:defRPr>
                <a:solidFill>
                  <a:srgbClr val="FFFFFF"/>
                </a:solidFill>
              </a:defRPr>
            </a:lvl1pPr>
          </a:lstStyle>
          <a:p>
            <a:fld id="{1F0DC538-88EB-514C-AF97-910F01ED5FAF}" type="datetime1">
              <a:rPr lang="nb-NO" smtClean="0"/>
              <a:t>24.09.2023</a:t>
            </a:fld>
            <a:endParaRPr lang="nb-NO" dirty="0"/>
          </a:p>
        </p:txBody>
      </p:sp>
      <p:sp>
        <p:nvSpPr>
          <p:cNvPr id="5" name="Plassholder for bunntekst 4"/>
          <p:cNvSpPr>
            <a:spLocks noGrp="1"/>
          </p:cNvSpPr>
          <p:nvPr>
            <p:ph type="ftr" sz="quarter" idx="11"/>
          </p:nvPr>
        </p:nvSpPr>
        <p:spPr/>
        <p:txBody>
          <a:bodyPr/>
          <a:lstStyle>
            <a:lvl1pPr>
              <a:defRPr>
                <a:solidFill>
                  <a:schemeClr val="bg2"/>
                </a:solidFill>
              </a:defRPr>
            </a:lvl1pPr>
          </a:lstStyle>
          <a:p>
            <a:r>
              <a:rPr lang="nb-NO"/>
              <a:t>First name Last name | Faculty</a:t>
            </a:r>
            <a:endParaRPr lang="nb-NO" dirty="0"/>
          </a:p>
        </p:txBody>
      </p:sp>
      <p:sp>
        <p:nvSpPr>
          <p:cNvPr id="6" name="Plassholder for lysbildenummer 5"/>
          <p:cNvSpPr>
            <a:spLocks noGrp="1"/>
          </p:cNvSpPr>
          <p:nvPr>
            <p:ph type="sldNum" sz="quarter" idx="12"/>
          </p:nvPr>
        </p:nvSpPr>
        <p:spPr/>
        <p:txBody>
          <a:bodyPr/>
          <a:lstStyle>
            <a:lvl1pPr>
              <a:defRPr>
                <a:solidFill>
                  <a:srgbClr val="FFFFFF"/>
                </a:solidFill>
              </a:defRPr>
            </a:lvl1pPr>
          </a:lstStyle>
          <a:p>
            <a:fld id="{28ECCE09-4EB9-D24E-99A2-F5BDA1BD657E}" type="slidenum">
              <a:rPr lang="nb-NO" smtClean="0"/>
              <a:pPr/>
              <a:t>‹#›</a:t>
            </a:fld>
            <a:endParaRPr lang="nb-NO" dirty="0"/>
          </a:p>
        </p:txBody>
      </p:sp>
      <p:pic>
        <p:nvPicPr>
          <p:cNvPr id="13" name="Bild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24131" y="28922"/>
            <a:ext cx="3417145" cy="763052"/>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2_Forside 1-Blaa">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0" name="Bilde 9" descr="HEX-ppt-net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8" name="Bilde 7" descr="HEX-ppt-net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a:solidFill>
            <a:srgbClr val="A396A3"/>
          </a:solidFill>
        </p:spPr>
      </p:pic>
      <p:sp>
        <p:nvSpPr>
          <p:cNvPr id="2" name="Tittel 1"/>
          <p:cNvSpPr>
            <a:spLocks noGrp="1"/>
          </p:cNvSpPr>
          <p:nvPr>
            <p:ph type="ctrTitle" hasCustomPrompt="1"/>
          </p:nvPr>
        </p:nvSpPr>
        <p:spPr>
          <a:xfrm>
            <a:off x="274053" y="1203159"/>
            <a:ext cx="8412748" cy="1784684"/>
          </a:xfrm>
        </p:spPr>
        <p:txBody>
          <a:bodyPr anchor="b">
            <a:normAutofit/>
          </a:bodyPr>
          <a:lstStyle>
            <a:lvl1pPr>
              <a:defRPr sz="4000">
                <a:solidFill>
                  <a:srgbClr val="FFFFFF"/>
                </a:solidFill>
              </a:defRPr>
            </a:lvl1pPr>
          </a:lstStyle>
          <a:p>
            <a:r>
              <a:rPr lang="nb-NO" dirty="0" err="1"/>
              <a:t>Click</a:t>
            </a:r>
            <a:r>
              <a:rPr lang="nb-NO" dirty="0"/>
              <a:t> to </a:t>
            </a:r>
            <a:r>
              <a:rPr lang="nb-NO" dirty="0" err="1"/>
              <a:t>edit</a:t>
            </a:r>
            <a:r>
              <a:rPr lang="nb-NO" dirty="0"/>
              <a:t> </a:t>
            </a:r>
            <a:r>
              <a:rPr lang="nb-NO" dirty="0" err="1"/>
              <a:t>title</a:t>
            </a:r>
            <a:r>
              <a:rPr lang="nb-NO" dirty="0"/>
              <a:t> styles</a:t>
            </a:r>
          </a:p>
        </p:txBody>
      </p:sp>
      <p:sp>
        <p:nvSpPr>
          <p:cNvPr id="4" name="Plassholder for dato 3"/>
          <p:cNvSpPr>
            <a:spLocks noGrp="1"/>
          </p:cNvSpPr>
          <p:nvPr>
            <p:ph type="dt" sz="half" idx="10"/>
          </p:nvPr>
        </p:nvSpPr>
        <p:spPr/>
        <p:txBody>
          <a:bodyPr/>
          <a:lstStyle>
            <a:lvl1pPr>
              <a:defRPr>
                <a:solidFill>
                  <a:srgbClr val="FFFFFF"/>
                </a:solidFill>
              </a:defRPr>
            </a:lvl1pPr>
          </a:lstStyle>
          <a:p>
            <a:fld id="{1F0DC538-88EB-514C-AF97-910F01ED5FAF}" type="datetime1">
              <a:rPr lang="nb-NO" smtClean="0"/>
              <a:t>24.09.2023</a:t>
            </a:fld>
            <a:endParaRPr lang="nb-NO" dirty="0"/>
          </a:p>
        </p:txBody>
      </p:sp>
      <p:sp>
        <p:nvSpPr>
          <p:cNvPr id="5" name="Plassholder for bunntekst 4"/>
          <p:cNvSpPr>
            <a:spLocks noGrp="1"/>
          </p:cNvSpPr>
          <p:nvPr>
            <p:ph type="ftr" sz="quarter" idx="11"/>
          </p:nvPr>
        </p:nvSpPr>
        <p:spPr/>
        <p:txBody>
          <a:bodyPr/>
          <a:lstStyle>
            <a:lvl1pPr>
              <a:defRPr>
                <a:solidFill>
                  <a:schemeClr val="bg2"/>
                </a:solidFill>
              </a:defRPr>
            </a:lvl1pPr>
          </a:lstStyle>
          <a:p>
            <a:r>
              <a:rPr lang="nb-NO"/>
              <a:t>First name Last name | Faculty</a:t>
            </a:r>
            <a:endParaRPr lang="nb-NO" dirty="0"/>
          </a:p>
        </p:txBody>
      </p:sp>
      <p:sp>
        <p:nvSpPr>
          <p:cNvPr id="6" name="Plassholder for lysbildenummer 5"/>
          <p:cNvSpPr>
            <a:spLocks noGrp="1"/>
          </p:cNvSpPr>
          <p:nvPr>
            <p:ph type="sldNum" sz="quarter" idx="12"/>
          </p:nvPr>
        </p:nvSpPr>
        <p:spPr/>
        <p:txBody>
          <a:bodyPr/>
          <a:lstStyle>
            <a:lvl1pPr>
              <a:defRPr>
                <a:solidFill>
                  <a:srgbClr val="FFFFFF"/>
                </a:solidFill>
              </a:defRPr>
            </a:lvl1pPr>
          </a:lstStyle>
          <a:p>
            <a:fld id="{28ECCE09-4EB9-D24E-99A2-F5BDA1BD657E}" type="slidenum">
              <a:rPr lang="nb-NO" smtClean="0"/>
              <a:pPr/>
              <a:t>‹#›</a:t>
            </a:fld>
            <a:endParaRPr lang="nb-NO" dirty="0"/>
          </a:p>
        </p:txBody>
      </p:sp>
      <p:pic>
        <p:nvPicPr>
          <p:cNvPr id="13" name="Bild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24131" y="28922"/>
            <a:ext cx="3417145" cy="763052"/>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3_Forside 1-Blaa">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0" name="Bilde 9" descr="HEX-ppt-net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8" name="Bilde 7" descr="HEX-ppt-net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a:solidFill>
            <a:srgbClr val="C8C2BE"/>
          </a:solidFill>
        </p:spPr>
      </p:pic>
      <p:sp>
        <p:nvSpPr>
          <p:cNvPr id="2" name="Tittel 1"/>
          <p:cNvSpPr>
            <a:spLocks noGrp="1"/>
          </p:cNvSpPr>
          <p:nvPr>
            <p:ph type="ctrTitle" hasCustomPrompt="1"/>
          </p:nvPr>
        </p:nvSpPr>
        <p:spPr>
          <a:xfrm>
            <a:off x="274053" y="1203159"/>
            <a:ext cx="8412748" cy="1784684"/>
          </a:xfrm>
        </p:spPr>
        <p:txBody>
          <a:bodyPr anchor="b">
            <a:normAutofit/>
          </a:bodyPr>
          <a:lstStyle>
            <a:lvl1pPr>
              <a:defRPr sz="4000">
                <a:solidFill>
                  <a:schemeClr val="bg1"/>
                </a:solidFill>
              </a:defRPr>
            </a:lvl1pPr>
          </a:lstStyle>
          <a:p>
            <a:r>
              <a:rPr lang="nb-NO" dirty="0" err="1"/>
              <a:t>Click</a:t>
            </a:r>
            <a:r>
              <a:rPr lang="nb-NO" dirty="0"/>
              <a:t> to </a:t>
            </a:r>
            <a:r>
              <a:rPr lang="nb-NO" dirty="0" err="1"/>
              <a:t>edit</a:t>
            </a:r>
            <a:r>
              <a:rPr lang="nb-NO" dirty="0"/>
              <a:t> </a:t>
            </a:r>
            <a:r>
              <a:rPr lang="nb-NO" dirty="0" err="1"/>
              <a:t>title</a:t>
            </a:r>
            <a:r>
              <a:rPr lang="nb-NO" dirty="0"/>
              <a:t> styles</a:t>
            </a:r>
          </a:p>
        </p:txBody>
      </p:sp>
      <p:sp>
        <p:nvSpPr>
          <p:cNvPr id="4" name="Plassholder for dato 3"/>
          <p:cNvSpPr>
            <a:spLocks noGrp="1"/>
          </p:cNvSpPr>
          <p:nvPr>
            <p:ph type="dt" sz="half" idx="10"/>
          </p:nvPr>
        </p:nvSpPr>
        <p:spPr/>
        <p:txBody>
          <a:bodyPr/>
          <a:lstStyle>
            <a:lvl1pPr>
              <a:defRPr>
                <a:solidFill>
                  <a:schemeClr val="bg1"/>
                </a:solidFill>
              </a:defRPr>
            </a:lvl1pPr>
          </a:lstStyle>
          <a:p>
            <a:fld id="{1F0DC538-88EB-514C-AF97-910F01ED5FAF}" type="datetime1">
              <a:rPr lang="nb-NO" smtClean="0"/>
              <a:pPr/>
              <a:t>24.09.2023</a:t>
            </a:fld>
            <a:endParaRPr lang="nb-NO" dirty="0"/>
          </a:p>
        </p:txBody>
      </p:sp>
      <p:sp>
        <p:nvSpPr>
          <p:cNvPr id="5" name="Plassholder for bunntekst 4"/>
          <p:cNvSpPr>
            <a:spLocks noGrp="1"/>
          </p:cNvSpPr>
          <p:nvPr>
            <p:ph type="ftr" sz="quarter" idx="11"/>
          </p:nvPr>
        </p:nvSpPr>
        <p:spPr/>
        <p:txBody>
          <a:bodyPr/>
          <a:lstStyle>
            <a:lvl1pPr>
              <a:defRPr>
                <a:solidFill>
                  <a:schemeClr val="bg1"/>
                </a:solidFill>
              </a:defRPr>
            </a:lvl1pPr>
          </a:lstStyle>
          <a:p>
            <a:r>
              <a:rPr lang="nb-NO" dirty="0"/>
              <a:t>First </a:t>
            </a:r>
            <a:r>
              <a:rPr lang="nb-NO" dirty="0" err="1"/>
              <a:t>name</a:t>
            </a:r>
            <a:r>
              <a:rPr lang="nb-NO" dirty="0"/>
              <a:t> Last </a:t>
            </a:r>
            <a:r>
              <a:rPr lang="nb-NO" dirty="0" err="1"/>
              <a:t>name</a:t>
            </a:r>
            <a:r>
              <a:rPr lang="nb-NO" dirty="0"/>
              <a:t> | </a:t>
            </a:r>
            <a:r>
              <a:rPr lang="nb-NO" dirty="0" err="1"/>
              <a:t>Faculty</a:t>
            </a:r>
            <a:endParaRPr lang="nb-NO" dirty="0"/>
          </a:p>
        </p:txBody>
      </p:sp>
      <p:sp>
        <p:nvSpPr>
          <p:cNvPr id="6" name="Plassholder for lysbildenummer 5"/>
          <p:cNvSpPr>
            <a:spLocks noGrp="1"/>
          </p:cNvSpPr>
          <p:nvPr>
            <p:ph type="sldNum" sz="quarter" idx="12"/>
          </p:nvPr>
        </p:nvSpPr>
        <p:spPr/>
        <p:txBody>
          <a:bodyPr/>
          <a:lstStyle>
            <a:lvl1pPr>
              <a:defRPr>
                <a:solidFill>
                  <a:schemeClr val="bg1"/>
                </a:solidFill>
              </a:defRPr>
            </a:lvl1pPr>
          </a:lstStyle>
          <a:p>
            <a:fld id="{28ECCE09-4EB9-D24E-99A2-F5BDA1BD657E}" type="slidenum">
              <a:rPr lang="nb-NO" smtClean="0"/>
              <a:pPr/>
              <a:t>‹#›</a:t>
            </a:fld>
            <a:endParaRPr lang="nb-NO" dirty="0"/>
          </a:p>
        </p:txBody>
      </p:sp>
      <p:pic>
        <p:nvPicPr>
          <p:cNvPr id="9" name="Bild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24130" y="39869"/>
            <a:ext cx="3417145" cy="764789"/>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Kapittelside 1-Gronn">
    <p:bg>
      <p:bgPr>
        <a:blipFill rotWithShape="1">
          <a:blip r:embed="rId2"/>
          <a:stretch>
            <a:fillRect/>
          </a:stretch>
        </a:blipFill>
        <a:effectLst/>
      </p:bgPr>
    </p:bg>
    <p:spTree>
      <p:nvGrpSpPr>
        <p:cNvPr id="1" name=""/>
        <p:cNvGrpSpPr/>
        <p:nvPr/>
      </p:nvGrpSpPr>
      <p:grpSpPr>
        <a:xfrm>
          <a:off x="0" y="0"/>
          <a:ext cx="0" cy="0"/>
          <a:chOff x="0" y="0"/>
          <a:chExt cx="0" cy="0"/>
        </a:xfrm>
      </p:grpSpPr>
      <p:sp>
        <p:nvSpPr>
          <p:cNvPr id="10" name="Plassholder for tittel 1"/>
          <p:cNvSpPr>
            <a:spLocks noGrp="1"/>
          </p:cNvSpPr>
          <p:nvPr>
            <p:ph type="title" hasCustomPrompt="1"/>
          </p:nvPr>
        </p:nvSpPr>
        <p:spPr>
          <a:xfrm>
            <a:off x="1510632" y="761999"/>
            <a:ext cx="6075947" cy="3215106"/>
          </a:xfrm>
          <a:prstGeom prst="rect">
            <a:avLst/>
          </a:prstGeom>
        </p:spPr>
        <p:txBody>
          <a:bodyPr vert="horz" lIns="91440" tIns="45720" rIns="91440" bIns="45720" rtlCol="0" anchor="ctr">
            <a:normAutofit/>
          </a:bodyPr>
          <a:lstStyle>
            <a:lvl1pPr algn="ctr">
              <a:defRPr sz="4000">
                <a:solidFill>
                  <a:srgbClr val="FFFFFF"/>
                </a:solidFill>
              </a:defRPr>
            </a:lvl1pPr>
          </a:lstStyle>
          <a:p>
            <a:r>
              <a:rPr lang="nb-NO" dirty="0" err="1"/>
              <a:t>Click</a:t>
            </a:r>
            <a:r>
              <a:rPr lang="nb-NO" dirty="0"/>
              <a:t> to </a:t>
            </a:r>
            <a:r>
              <a:rPr lang="nb-NO" dirty="0" err="1"/>
              <a:t>edit</a:t>
            </a:r>
            <a:r>
              <a:rPr lang="nb-NO" dirty="0"/>
              <a:t> </a:t>
            </a:r>
            <a:r>
              <a:rPr lang="nb-NO" dirty="0" err="1"/>
              <a:t>title</a:t>
            </a:r>
            <a:r>
              <a:rPr lang="nb-NO" dirty="0"/>
              <a:t> styles</a:t>
            </a:r>
          </a:p>
        </p:txBody>
      </p:sp>
      <p:pic>
        <p:nvPicPr>
          <p:cNvPr id="8" name="Bild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24131" y="28922"/>
            <a:ext cx="3417145" cy="763052"/>
          </a:xfrm>
          <a:prstGeom prst="rect">
            <a:avLst/>
          </a:prstGeom>
        </p:spPr>
      </p:pic>
      <p:sp>
        <p:nvSpPr>
          <p:cNvPr id="2" name="Plassholder for dato 1"/>
          <p:cNvSpPr>
            <a:spLocks noGrp="1"/>
          </p:cNvSpPr>
          <p:nvPr>
            <p:ph type="dt" sz="half" idx="10"/>
          </p:nvPr>
        </p:nvSpPr>
        <p:spPr/>
        <p:txBody>
          <a:bodyPr/>
          <a:lstStyle>
            <a:lvl1pPr>
              <a:defRPr>
                <a:solidFill>
                  <a:srgbClr val="FFFFFF"/>
                </a:solidFill>
              </a:defRPr>
            </a:lvl1pPr>
          </a:lstStyle>
          <a:p>
            <a:fld id="{9788591A-DFDE-C64F-B10A-97A04EF43015}" type="datetime1">
              <a:rPr lang="nb-NO" smtClean="0"/>
              <a:t>24.09.2023</a:t>
            </a:fld>
            <a:endParaRPr lang="nb-NO" dirty="0"/>
          </a:p>
        </p:txBody>
      </p:sp>
      <p:sp>
        <p:nvSpPr>
          <p:cNvPr id="3" name="Plassholder for bunntekst 2"/>
          <p:cNvSpPr>
            <a:spLocks noGrp="1"/>
          </p:cNvSpPr>
          <p:nvPr>
            <p:ph type="ftr" sz="quarter" idx="11"/>
          </p:nvPr>
        </p:nvSpPr>
        <p:spPr/>
        <p:txBody>
          <a:bodyPr/>
          <a:lstStyle>
            <a:lvl1pPr>
              <a:defRPr>
                <a:solidFill>
                  <a:srgbClr val="FFFFFF"/>
                </a:solidFill>
              </a:defRPr>
            </a:lvl1pPr>
          </a:lstStyle>
          <a:p>
            <a:r>
              <a:rPr lang="nb-NO"/>
              <a:t>First name Last name | Faculty</a:t>
            </a:r>
            <a:endParaRPr lang="nb-NO" dirty="0"/>
          </a:p>
        </p:txBody>
      </p:sp>
      <p:sp>
        <p:nvSpPr>
          <p:cNvPr id="7" name="Plassholder for lysbildenummer 6"/>
          <p:cNvSpPr>
            <a:spLocks noGrp="1"/>
          </p:cNvSpPr>
          <p:nvPr>
            <p:ph type="sldNum" sz="quarter" idx="12"/>
          </p:nvPr>
        </p:nvSpPr>
        <p:spPr/>
        <p:txBody>
          <a:bodyPr/>
          <a:lstStyle>
            <a:lvl1pPr>
              <a:defRPr>
                <a:solidFill>
                  <a:srgbClr val="FFFFFF"/>
                </a:solidFill>
              </a:defRPr>
            </a:lvl1pPr>
          </a:lstStyle>
          <a:p>
            <a:fld id="{28ECCE09-4EB9-D24E-99A2-F5BDA1BD657E}" type="slidenum">
              <a:rPr lang="nb-NO" smtClean="0"/>
              <a:pPr/>
              <a:t>‹#›</a:t>
            </a:fld>
            <a:endParaRPr lang="nb-NO" dirty="0"/>
          </a:p>
        </p:txBody>
      </p:sp>
    </p:spTree>
    <p:extLst>
      <p:ext uri="{BB962C8B-B14F-4D97-AF65-F5344CB8AC3E}">
        <p14:creationId xmlns:p14="http://schemas.microsoft.com/office/powerpoint/2010/main" val="3098194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Kapittelside 1-Blaa">
    <p:bg>
      <p:bgPr>
        <a:blipFill rotWithShape="1">
          <a:blip r:embed="rId2"/>
          <a:stretch>
            <a:fillRect/>
          </a:stretch>
        </a:blipFill>
        <a:effectLst/>
      </p:bgPr>
    </p:bg>
    <p:spTree>
      <p:nvGrpSpPr>
        <p:cNvPr id="1" name=""/>
        <p:cNvGrpSpPr/>
        <p:nvPr/>
      </p:nvGrpSpPr>
      <p:grpSpPr>
        <a:xfrm>
          <a:off x="0" y="0"/>
          <a:ext cx="0" cy="0"/>
          <a:chOff x="0" y="0"/>
          <a:chExt cx="0" cy="0"/>
        </a:xfrm>
      </p:grpSpPr>
      <p:sp>
        <p:nvSpPr>
          <p:cNvPr id="10" name="Plassholder for tittel 1"/>
          <p:cNvSpPr>
            <a:spLocks noGrp="1"/>
          </p:cNvSpPr>
          <p:nvPr>
            <p:ph type="title" hasCustomPrompt="1"/>
          </p:nvPr>
        </p:nvSpPr>
        <p:spPr>
          <a:xfrm>
            <a:off x="1510632" y="761999"/>
            <a:ext cx="6075947" cy="3215106"/>
          </a:xfrm>
          <a:prstGeom prst="rect">
            <a:avLst/>
          </a:prstGeom>
        </p:spPr>
        <p:txBody>
          <a:bodyPr vert="horz" lIns="91440" tIns="45720" rIns="91440" bIns="45720" rtlCol="0" anchor="ctr">
            <a:normAutofit/>
          </a:bodyPr>
          <a:lstStyle>
            <a:lvl1pPr algn="ctr">
              <a:defRPr sz="4000">
                <a:solidFill>
                  <a:srgbClr val="FFFFFF"/>
                </a:solidFill>
              </a:defRPr>
            </a:lvl1pPr>
          </a:lstStyle>
          <a:p>
            <a:r>
              <a:rPr lang="nb-NO" dirty="0" err="1"/>
              <a:t>Click</a:t>
            </a:r>
            <a:r>
              <a:rPr lang="nb-NO" dirty="0"/>
              <a:t> to </a:t>
            </a:r>
            <a:r>
              <a:rPr lang="nb-NO" dirty="0" err="1"/>
              <a:t>edit</a:t>
            </a:r>
            <a:r>
              <a:rPr lang="nb-NO" dirty="0"/>
              <a:t> </a:t>
            </a:r>
            <a:r>
              <a:rPr lang="nb-NO" dirty="0" err="1"/>
              <a:t>title</a:t>
            </a:r>
            <a:r>
              <a:rPr lang="nb-NO" dirty="0"/>
              <a:t> styles</a:t>
            </a:r>
          </a:p>
        </p:txBody>
      </p:sp>
      <p:pic>
        <p:nvPicPr>
          <p:cNvPr id="8" name="Bild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24131" y="28922"/>
            <a:ext cx="3417145" cy="763052"/>
          </a:xfrm>
          <a:prstGeom prst="rect">
            <a:avLst/>
          </a:prstGeom>
        </p:spPr>
      </p:pic>
      <p:sp>
        <p:nvSpPr>
          <p:cNvPr id="2" name="Plassholder for dato 1"/>
          <p:cNvSpPr>
            <a:spLocks noGrp="1"/>
          </p:cNvSpPr>
          <p:nvPr>
            <p:ph type="dt" sz="half" idx="10"/>
          </p:nvPr>
        </p:nvSpPr>
        <p:spPr/>
        <p:txBody>
          <a:bodyPr/>
          <a:lstStyle>
            <a:lvl1pPr>
              <a:defRPr>
                <a:solidFill>
                  <a:srgbClr val="FFFFFF"/>
                </a:solidFill>
              </a:defRPr>
            </a:lvl1pPr>
          </a:lstStyle>
          <a:p>
            <a:fld id="{721E3B7C-4BCE-0246-87A2-E17DC34110E8}" type="datetime1">
              <a:rPr lang="nb-NO" smtClean="0"/>
              <a:t>24.09.2023</a:t>
            </a:fld>
            <a:endParaRPr lang="nb-NO" dirty="0"/>
          </a:p>
        </p:txBody>
      </p:sp>
      <p:sp>
        <p:nvSpPr>
          <p:cNvPr id="3" name="Plassholder for bunntekst 2"/>
          <p:cNvSpPr>
            <a:spLocks noGrp="1"/>
          </p:cNvSpPr>
          <p:nvPr>
            <p:ph type="ftr" sz="quarter" idx="11"/>
          </p:nvPr>
        </p:nvSpPr>
        <p:spPr/>
        <p:txBody>
          <a:bodyPr/>
          <a:lstStyle>
            <a:lvl1pPr>
              <a:defRPr>
                <a:solidFill>
                  <a:srgbClr val="FFFFFF"/>
                </a:solidFill>
              </a:defRPr>
            </a:lvl1pPr>
          </a:lstStyle>
          <a:p>
            <a:r>
              <a:rPr lang="nb-NO"/>
              <a:t>First name Last name | Faculty</a:t>
            </a:r>
            <a:endParaRPr lang="nb-NO" dirty="0"/>
          </a:p>
        </p:txBody>
      </p:sp>
      <p:sp>
        <p:nvSpPr>
          <p:cNvPr id="7" name="Plassholder for lysbildenummer 6"/>
          <p:cNvSpPr>
            <a:spLocks noGrp="1"/>
          </p:cNvSpPr>
          <p:nvPr>
            <p:ph type="sldNum" sz="quarter" idx="12"/>
          </p:nvPr>
        </p:nvSpPr>
        <p:spPr/>
        <p:txBody>
          <a:bodyPr/>
          <a:lstStyle>
            <a:lvl1pPr>
              <a:defRPr>
                <a:solidFill>
                  <a:srgbClr val="FFFFFF"/>
                </a:solidFill>
              </a:defRPr>
            </a:lvl1pPr>
          </a:lstStyle>
          <a:p>
            <a:fld id="{28ECCE09-4EB9-D24E-99A2-F5BDA1BD657E}" type="slidenum">
              <a:rPr lang="nb-NO" smtClean="0"/>
              <a:pPr/>
              <a:t>‹#›</a:t>
            </a:fld>
            <a:endParaRPr lang="nb-NO" dirty="0"/>
          </a:p>
        </p:txBody>
      </p:sp>
    </p:spTree>
    <p:extLst>
      <p:ext uri="{BB962C8B-B14F-4D97-AF65-F5344CB8AC3E}">
        <p14:creationId xmlns:p14="http://schemas.microsoft.com/office/powerpoint/2010/main" val="16736343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1_Kapittelside 1-Blaa">
    <p:bg>
      <p:bgPr>
        <a:solidFill>
          <a:srgbClr val="D77869"/>
        </a:solidFill>
        <a:effectLst/>
      </p:bgPr>
    </p:bg>
    <p:spTree>
      <p:nvGrpSpPr>
        <p:cNvPr id="1" name=""/>
        <p:cNvGrpSpPr/>
        <p:nvPr/>
      </p:nvGrpSpPr>
      <p:grpSpPr>
        <a:xfrm>
          <a:off x="0" y="0"/>
          <a:ext cx="0" cy="0"/>
          <a:chOff x="0" y="0"/>
          <a:chExt cx="0" cy="0"/>
        </a:xfrm>
      </p:grpSpPr>
      <p:sp>
        <p:nvSpPr>
          <p:cNvPr id="10" name="Plassholder for tittel 1"/>
          <p:cNvSpPr>
            <a:spLocks noGrp="1"/>
          </p:cNvSpPr>
          <p:nvPr>
            <p:ph type="title" hasCustomPrompt="1"/>
          </p:nvPr>
        </p:nvSpPr>
        <p:spPr>
          <a:xfrm>
            <a:off x="1510632" y="761999"/>
            <a:ext cx="6075947" cy="3215106"/>
          </a:xfrm>
          <a:prstGeom prst="rect">
            <a:avLst/>
          </a:prstGeom>
        </p:spPr>
        <p:txBody>
          <a:bodyPr vert="horz" lIns="91440" tIns="45720" rIns="91440" bIns="45720" rtlCol="0" anchor="ctr">
            <a:normAutofit/>
          </a:bodyPr>
          <a:lstStyle>
            <a:lvl1pPr algn="ctr">
              <a:defRPr sz="4000">
                <a:solidFill>
                  <a:srgbClr val="FFFFFF"/>
                </a:solidFill>
              </a:defRPr>
            </a:lvl1pPr>
          </a:lstStyle>
          <a:p>
            <a:r>
              <a:rPr lang="nb-NO" dirty="0" err="1"/>
              <a:t>Click</a:t>
            </a:r>
            <a:r>
              <a:rPr lang="nb-NO" dirty="0"/>
              <a:t> to </a:t>
            </a:r>
            <a:r>
              <a:rPr lang="nb-NO" dirty="0" err="1"/>
              <a:t>edit</a:t>
            </a:r>
            <a:r>
              <a:rPr lang="nb-NO" dirty="0"/>
              <a:t> </a:t>
            </a:r>
            <a:r>
              <a:rPr lang="nb-NO" dirty="0" err="1"/>
              <a:t>title</a:t>
            </a:r>
            <a:r>
              <a:rPr lang="nb-NO" dirty="0"/>
              <a:t> styles</a:t>
            </a:r>
          </a:p>
        </p:txBody>
      </p:sp>
      <p:pic>
        <p:nvPicPr>
          <p:cNvPr id="8" name="Bild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24131" y="28922"/>
            <a:ext cx="3417145" cy="763052"/>
          </a:xfrm>
          <a:prstGeom prst="rect">
            <a:avLst/>
          </a:prstGeom>
        </p:spPr>
      </p:pic>
      <p:sp>
        <p:nvSpPr>
          <p:cNvPr id="2" name="Plassholder for dato 1"/>
          <p:cNvSpPr>
            <a:spLocks noGrp="1"/>
          </p:cNvSpPr>
          <p:nvPr>
            <p:ph type="dt" sz="half" idx="10"/>
          </p:nvPr>
        </p:nvSpPr>
        <p:spPr/>
        <p:txBody>
          <a:bodyPr/>
          <a:lstStyle>
            <a:lvl1pPr>
              <a:defRPr>
                <a:solidFill>
                  <a:srgbClr val="FFFFFF"/>
                </a:solidFill>
              </a:defRPr>
            </a:lvl1pPr>
          </a:lstStyle>
          <a:p>
            <a:fld id="{721E3B7C-4BCE-0246-87A2-E17DC34110E8}" type="datetime1">
              <a:rPr lang="nb-NO" smtClean="0"/>
              <a:t>24.09.2023</a:t>
            </a:fld>
            <a:endParaRPr lang="nb-NO" dirty="0"/>
          </a:p>
        </p:txBody>
      </p:sp>
      <p:sp>
        <p:nvSpPr>
          <p:cNvPr id="3" name="Plassholder for bunntekst 2"/>
          <p:cNvSpPr>
            <a:spLocks noGrp="1"/>
          </p:cNvSpPr>
          <p:nvPr>
            <p:ph type="ftr" sz="quarter" idx="11"/>
          </p:nvPr>
        </p:nvSpPr>
        <p:spPr/>
        <p:txBody>
          <a:bodyPr/>
          <a:lstStyle>
            <a:lvl1pPr>
              <a:defRPr>
                <a:solidFill>
                  <a:srgbClr val="FFFFFF"/>
                </a:solidFill>
              </a:defRPr>
            </a:lvl1pPr>
          </a:lstStyle>
          <a:p>
            <a:r>
              <a:rPr lang="nb-NO"/>
              <a:t>First name Last name | Faculty</a:t>
            </a:r>
            <a:endParaRPr lang="nb-NO" dirty="0"/>
          </a:p>
        </p:txBody>
      </p:sp>
      <p:sp>
        <p:nvSpPr>
          <p:cNvPr id="7" name="Plassholder for lysbildenummer 6"/>
          <p:cNvSpPr>
            <a:spLocks noGrp="1"/>
          </p:cNvSpPr>
          <p:nvPr>
            <p:ph type="sldNum" sz="quarter" idx="12"/>
          </p:nvPr>
        </p:nvSpPr>
        <p:spPr/>
        <p:txBody>
          <a:bodyPr/>
          <a:lstStyle>
            <a:lvl1pPr>
              <a:defRPr>
                <a:solidFill>
                  <a:srgbClr val="FFFFFF"/>
                </a:solidFill>
              </a:defRPr>
            </a:lvl1pPr>
          </a:lstStyle>
          <a:p>
            <a:fld id="{28ECCE09-4EB9-D24E-99A2-F5BDA1BD657E}" type="slidenum">
              <a:rPr lang="nb-NO" smtClean="0"/>
              <a:pPr/>
              <a:t>‹#›</a:t>
            </a:fld>
            <a:endParaRPr lang="nb-NO"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3.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4"/>
          <a:stretch>
            <a:fillRect/>
          </a:stretch>
        </a:blipFill>
        <a:effectLst/>
      </p:bgPr>
    </p:bg>
    <p:spTree>
      <p:nvGrpSpPr>
        <p:cNvPr id="1" name=""/>
        <p:cNvGrpSpPr/>
        <p:nvPr/>
      </p:nvGrpSpPr>
      <p:grpSpPr>
        <a:xfrm>
          <a:off x="0" y="0"/>
          <a:ext cx="0" cy="0"/>
          <a:chOff x="0" y="0"/>
          <a:chExt cx="0" cy="0"/>
        </a:xfrm>
      </p:grpSpPr>
      <p:sp>
        <p:nvSpPr>
          <p:cNvPr id="2" name="Plassholder for tittel 1"/>
          <p:cNvSpPr>
            <a:spLocks noGrp="1"/>
          </p:cNvSpPr>
          <p:nvPr>
            <p:ph type="title"/>
          </p:nvPr>
        </p:nvSpPr>
        <p:spPr>
          <a:xfrm>
            <a:off x="457200" y="675104"/>
            <a:ext cx="8229600" cy="454527"/>
          </a:xfrm>
          <a:prstGeom prst="rect">
            <a:avLst/>
          </a:prstGeom>
        </p:spPr>
        <p:txBody>
          <a:bodyPr vert="horz" lIns="91440" tIns="45720" rIns="91440" bIns="45720" rtlCol="0" anchor="ctr">
            <a:normAutofit/>
          </a:bodyPr>
          <a:lstStyle/>
          <a:p>
            <a:r>
              <a:rPr lang="nb-NO" dirty="0" err="1"/>
              <a:t>Click</a:t>
            </a:r>
            <a:r>
              <a:rPr lang="nb-NO" dirty="0"/>
              <a:t> to </a:t>
            </a:r>
            <a:r>
              <a:rPr lang="nb-NO" dirty="0" err="1"/>
              <a:t>edit</a:t>
            </a:r>
            <a:r>
              <a:rPr lang="nb-NO" dirty="0"/>
              <a:t> </a:t>
            </a:r>
            <a:r>
              <a:rPr lang="nb-NO" dirty="0" err="1"/>
              <a:t>title</a:t>
            </a:r>
            <a:r>
              <a:rPr lang="nb-NO" dirty="0"/>
              <a:t> styles</a:t>
            </a:r>
          </a:p>
        </p:txBody>
      </p:sp>
      <p:sp>
        <p:nvSpPr>
          <p:cNvPr id="3" name="Plassholder for tekst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rtl="0"/>
            <a:r>
              <a:rPr lang="nb-NO">
                <a:effectLst/>
              </a:rPr>
              <a:t>Klikk for å redigere tekststiler i malen</a:t>
            </a:r>
          </a:p>
          <a:p>
            <a:pPr lvl="1" rtl="0"/>
            <a:r>
              <a:rPr lang="nb-NO">
                <a:effectLst/>
              </a:rPr>
              <a:t>Andre nivå</a:t>
            </a:r>
          </a:p>
          <a:p>
            <a:pPr lvl="2" rtl="0"/>
            <a:r>
              <a:rPr lang="nb-NO">
                <a:effectLst/>
              </a:rPr>
              <a:t>Tredje nivå</a:t>
            </a:r>
          </a:p>
          <a:p>
            <a:pPr lvl="3" rtl="0"/>
            <a:r>
              <a:rPr lang="nb-NO">
                <a:effectLst/>
              </a:rPr>
              <a:t>Fjerde nivå</a:t>
            </a:r>
          </a:p>
          <a:p>
            <a:pPr lvl="4" rtl="0"/>
            <a:r>
              <a:rPr lang="nb-NO">
                <a:effectLst/>
              </a:rPr>
              <a:t>Femte nivå</a:t>
            </a:r>
            <a:endParaRPr lang="nb-NO" dirty="0">
              <a:effectLst/>
            </a:endParaRPr>
          </a:p>
        </p:txBody>
      </p:sp>
      <p:sp>
        <p:nvSpPr>
          <p:cNvPr id="4" name="Plassholder for dato 3"/>
          <p:cNvSpPr>
            <a:spLocks noGrp="1"/>
          </p:cNvSpPr>
          <p:nvPr>
            <p:ph type="dt" sz="half" idx="2"/>
          </p:nvPr>
        </p:nvSpPr>
        <p:spPr>
          <a:xfrm>
            <a:off x="6697576" y="4768684"/>
            <a:ext cx="1684420" cy="273844"/>
          </a:xfrm>
          <a:prstGeom prst="rect">
            <a:avLst/>
          </a:prstGeom>
        </p:spPr>
        <p:txBody>
          <a:bodyPr vert="horz" lIns="91440" tIns="45720" rIns="91440" bIns="45720" rtlCol="0" anchor="ctr"/>
          <a:lstStyle>
            <a:lvl1pPr algn="r">
              <a:defRPr sz="1200">
                <a:solidFill>
                  <a:schemeClr val="tx1"/>
                </a:solidFill>
                <a:latin typeface="Source Sans Pro"/>
              </a:defRPr>
            </a:lvl1pPr>
          </a:lstStyle>
          <a:p>
            <a:fld id="{AB12BD90-583A-DE43-8747-87C3B8A6053C}" type="datetime1">
              <a:rPr lang="nb-NO" smtClean="0"/>
              <a:t>24.09.2023</a:t>
            </a:fld>
            <a:endParaRPr lang="nb-NO" dirty="0"/>
          </a:p>
        </p:txBody>
      </p:sp>
      <p:sp>
        <p:nvSpPr>
          <p:cNvPr id="5" name="Plassholder for bunntekst 4"/>
          <p:cNvSpPr>
            <a:spLocks noGrp="1"/>
          </p:cNvSpPr>
          <p:nvPr>
            <p:ph type="ftr" sz="quarter" idx="3"/>
          </p:nvPr>
        </p:nvSpPr>
        <p:spPr>
          <a:xfrm>
            <a:off x="316835" y="4767263"/>
            <a:ext cx="5926221" cy="273844"/>
          </a:xfrm>
          <a:prstGeom prst="rect">
            <a:avLst/>
          </a:prstGeom>
        </p:spPr>
        <p:txBody>
          <a:bodyPr vert="horz" lIns="91440" tIns="45720" rIns="91440" bIns="45720" rtlCol="0" anchor="ctr"/>
          <a:lstStyle>
            <a:lvl1pPr algn="l">
              <a:defRPr sz="1200">
                <a:solidFill>
                  <a:srgbClr val="101820"/>
                </a:solidFill>
                <a:latin typeface="Source Sans Pro"/>
              </a:defRPr>
            </a:lvl1pPr>
          </a:lstStyle>
          <a:p>
            <a:r>
              <a:rPr lang="nb-NO"/>
              <a:t>First name Last name | Faculty</a:t>
            </a:r>
            <a:endParaRPr lang="nb-NO" dirty="0"/>
          </a:p>
        </p:txBody>
      </p:sp>
      <p:sp>
        <p:nvSpPr>
          <p:cNvPr id="6" name="Plassholder for lysbildenummer 5"/>
          <p:cNvSpPr>
            <a:spLocks noGrp="1"/>
          </p:cNvSpPr>
          <p:nvPr>
            <p:ph type="sldNum" sz="quarter" idx="4"/>
          </p:nvPr>
        </p:nvSpPr>
        <p:spPr>
          <a:xfrm>
            <a:off x="8381996" y="4767263"/>
            <a:ext cx="411747" cy="273844"/>
          </a:xfrm>
          <a:prstGeom prst="rect">
            <a:avLst/>
          </a:prstGeom>
        </p:spPr>
        <p:txBody>
          <a:bodyPr vert="horz" lIns="91440" tIns="45720" rIns="91440" bIns="45720" rtlCol="0" anchor="ctr"/>
          <a:lstStyle>
            <a:lvl1pPr algn="r">
              <a:defRPr sz="1200">
                <a:solidFill>
                  <a:srgbClr val="101820"/>
                </a:solidFill>
                <a:latin typeface="Source Sans Pro"/>
              </a:defRPr>
            </a:lvl1pPr>
          </a:lstStyle>
          <a:p>
            <a:fld id="{28ECCE09-4EB9-D24E-99A2-F5BDA1BD657E}" type="slidenum">
              <a:rPr lang="nb-NO" smtClean="0"/>
              <a:pPr/>
              <a:t>‹#›</a:t>
            </a:fld>
            <a:endParaRPr lang="nb-NO" dirty="0"/>
          </a:p>
        </p:txBody>
      </p:sp>
      <p:pic>
        <p:nvPicPr>
          <p:cNvPr id="11" name="Bilde 10"/>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5724128" y="28922"/>
            <a:ext cx="3417151" cy="763052"/>
          </a:xfrm>
          <a:prstGeom prst="rect">
            <a:avLst/>
          </a:prstGeom>
        </p:spPr>
      </p:pic>
    </p:spTree>
    <p:extLst>
      <p:ext uri="{BB962C8B-B14F-4D97-AF65-F5344CB8AC3E}">
        <p14:creationId xmlns:p14="http://schemas.microsoft.com/office/powerpoint/2010/main" val="1697296968"/>
      </p:ext>
    </p:extLst>
  </p:cSld>
  <p:clrMap bg1="lt1" tx1="dk1" bg2="lt2" tx2="dk2" accent1="accent1" accent2="accent2" accent3="accent3" accent4="accent4" accent5="accent5" accent6="accent6" hlink="hlink" folHlink="folHlink"/>
  <p:sldLayoutIdLst>
    <p:sldLayoutId id="2147483698" r:id="rId1"/>
    <p:sldLayoutId id="2147483693" r:id="rId2"/>
    <p:sldLayoutId id="2147483694" r:id="rId3"/>
    <p:sldLayoutId id="2147483706" r:id="rId4"/>
    <p:sldLayoutId id="2147483707" r:id="rId5"/>
    <p:sldLayoutId id="2147483708" r:id="rId6"/>
    <p:sldLayoutId id="2147483695" r:id="rId7"/>
    <p:sldLayoutId id="2147483696" r:id="rId8"/>
    <p:sldLayoutId id="2147483709" r:id="rId9"/>
    <p:sldLayoutId id="2147483710" r:id="rId10"/>
    <p:sldLayoutId id="2147483711" r:id="rId11"/>
    <p:sldLayoutId id="2147483697" r:id="rId12"/>
    <p:sldLayoutId id="2147483699" r:id="rId13"/>
    <p:sldLayoutId id="2147483700" r:id="rId14"/>
    <p:sldLayoutId id="2147483701" r:id="rId15"/>
    <p:sldLayoutId id="2147483702" r:id="rId16"/>
    <p:sldLayoutId id="2147483703" r:id="rId17"/>
    <p:sldLayoutId id="2147483704" r:id="rId18"/>
    <p:sldLayoutId id="2147483705" r:id="rId19"/>
    <p:sldLayoutId id="2147483712" r:id="rId20"/>
    <p:sldLayoutId id="2147483713" r:id="rId21"/>
    <p:sldLayoutId id="2147483714" r:id="rId22"/>
  </p:sldLayoutIdLst>
  <p:hf hdr="0"/>
  <p:txStyles>
    <p:titleStyle>
      <a:lvl1pPr algn="l" defTabSz="457200" rtl="0" eaLnBrk="1" latinLnBrk="0" hangingPunct="1">
        <a:spcBef>
          <a:spcPct val="0"/>
        </a:spcBef>
        <a:buNone/>
        <a:defRPr sz="2800" kern="1200" baseline="0">
          <a:solidFill>
            <a:schemeClr val="tx1"/>
          </a:solidFill>
          <a:latin typeface="Source Sans Pro"/>
          <a:ea typeface="+mj-ea"/>
          <a:cs typeface="+mj-cs"/>
        </a:defRPr>
      </a:lvl1pPr>
    </p:titleStyle>
    <p:bodyStyle>
      <a:lvl1pPr marL="342900" indent="-342900" algn="l" defTabSz="457200" rtl="0" eaLnBrk="1" latinLnBrk="0" hangingPunct="1">
        <a:spcBef>
          <a:spcPct val="20000"/>
        </a:spcBef>
        <a:buSzPct val="100000"/>
        <a:buFontTx/>
        <a:buBlip>
          <a:blip r:embed="rId26"/>
        </a:buBlip>
        <a:defRPr sz="2400" kern="1200">
          <a:solidFill>
            <a:schemeClr val="tx1"/>
          </a:solidFill>
          <a:latin typeface="Source Sans Pro"/>
          <a:ea typeface="+mn-ea"/>
          <a:cs typeface="+mn-cs"/>
        </a:defRPr>
      </a:lvl1pPr>
      <a:lvl2pPr marL="742950" indent="-285750" algn="l" defTabSz="457200" rtl="0" eaLnBrk="1" latinLnBrk="0" hangingPunct="1">
        <a:spcBef>
          <a:spcPct val="20000"/>
        </a:spcBef>
        <a:buSzPct val="100000"/>
        <a:buFontTx/>
        <a:buBlip>
          <a:blip r:embed="rId26"/>
        </a:buBlip>
        <a:defRPr sz="2000" kern="1200">
          <a:solidFill>
            <a:schemeClr val="tx1"/>
          </a:solidFill>
          <a:latin typeface="Source Sans Pro"/>
          <a:ea typeface="+mn-ea"/>
          <a:cs typeface="+mn-cs"/>
        </a:defRPr>
      </a:lvl2pPr>
      <a:lvl3pPr marL="1143000" indent="-228600" algn="l" defTabSz="457200" rtl="0" eaLnBrk="1" latinLnBrk="0" hangingPunct="1">
        <a:spcBef>
          <a:spcPct val="20000"/>
        </a:spcBef>
        <a:buSzPct val="100000"/>
        <a:buFontTx/>
        <a:buBlip>
          <a:blip r:embed="rId26"/>
        </a:buBlip>
        <a:defRPr sz="1800" kern="1200">
          <a:solidFill>
            <a:schemeClr val="tx1"/>
          </a:solidFill>
          <a:latin typeface="Source Sans Pro"/>
          <a:ea typeface="+mn-ea"/>
          <a:cs typeface="+mn-cs"/>
        </a:defRPr>
      </a:lvl3pPr>
      <a:lvl4pPr marL="1600200" indent="-228600" algn="l" defTabSz="457200" rtl="0" eaLnBrk="1" latinLnBrk="0" hangingPunct="1">
        <a:spcBef>
          <a:spcPct val="20000"/>
        </a:spcBef>
        <a:buSzPct val="100000"/>
        <a:buFontTx/>
        <a:buBlip>
          <a:blip r:embed="rId26"/>
        </a:buBlip>
        <a:defRPr sz="1600" kern="1200">
          <a:solidFill>
            <a:schemeClr val="tx1"/>
          </a:solidFill>
          <a:latin typeface="Source Sans Pro"/>
          <a:ea typeface="+mn-ea"/>
          <a:cs typeface="+mn-cs"/>
        </a:defRPr>
      </a:lvl4pPr>
      <a:lvl5pPr marL="2057400" indent="-228600" algn="l" defTabSz="457200" rtl="0" eaLnBrk="1" latinLnBrk="0" hangingPunct="1">
        <a:spcBef>
          <a:spcPct val="20000"/>
        </a:spcBef>
        <a:buSzPct val="100000"/>
        <a:buFontTx/>
        <a:buBlip>
          <a:blip r:embed="rId26"/>
        </a:buBlip>
        <a:defRPr sz="1400" kern="1200">
          <a:solidFill>
            <a:schemeClr val="tx1"/>
          </a:solidFill>
          <a:latin typeface="Source Sans Pro"/>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nb-NO"/>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8.gif"/><Relationship Id="rId5" Type="http://schemas.openxmlformats.org/officeDocument/2006/relationships/image" Target="../media/image11.jpeg"/><Relationship Id="rId4" Type="http://schemas.openxmlformats.org/officeDocument/2006/relationships/image" Target="../media/image17.gif"/></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image" Target="../media/image26.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2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22.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31.png"/></Relationships>
</file>

<file path=ppt/slides/_rels/slide2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2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2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6.gif"/><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image" Target="../media/image11.jpeg"/></Relationships>
</file>

<file path=ppt/slides/_rels/slide31.xml.rels><?xml version="1.0" encoding="UTF-8" standalone="yes"?>
<Relationships xmlns="http://schemas.openxmlformats.org/package/2006/relationships"><Relationship Id="rId3" Type="http://schemas.openxmlformats.org/officeDocument/2006/relationships/hyperlink" Target="https://arxiv.org/abs/2305.09378" TargetMode="External"/><Relationship Id="rId2" Type="http://schemas.openxmlformats.org/officeDocument/2006/relationships/notesSlide" Target="../notesSlides/notesSlide29.xml"/><Relationship Id="rId1" Type="http://schemas.openxmlformats.org/officeDocument/2006/relationships/slideLayout" Target="../slideLayouts/slideLayout13.xml"/><Relationship Id="rId5" Type="http://schemas.openxmlformats.org/officeDocument/2006/relationships/image" Target="../media/image38.png"/><Relationship Id="rId4" Type="http://schemas.openxmlformats.org/officeDocument/2006/relationships/image" Target="../media/image11.jpeg"/></Relationships>
</file>

<file path=ppt/slides/_rels/slide32.xml.rels><?xml version="1.0" encoding="UTF-8" standalone="yes"?>
<Relationships xmlns="http://schemas.openxmlformats.org/package/2006/relationships"><Relationship Id="rId3" Type="http://schemas.openxmlformats.org/officeDocument/2006/relationships/hyperlink" Target="https://twitter.com/s4nyam/status/1660235194157203458?s=61&amp;t=y2rFAyDjvKnfRy_OdjGjGA"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 Id="rId5" Type="http://schemas.openxmlformats.org/officeDocument/2006/relationships/image" Target="../media/image39.png"/><Relationship Id="rId4" Type="http://schemas.openxmlformats.org/officeDocument/2006/relationships/image" Target="../media/image11.jpeg"/></Relationships>
</file>

<file path=ppt/slides/_rels/slide33.xml.rels><?xml version="1.0" encoding="UTF-8" standalone="yes"?>
<Relationships xmlns="http://schemas.openxmlformats.org/package/2006/relationships"><Relationship Id="rId3" Type="http://schemas.openxmlformats.org/officeDocument/2006/relationships/hyperlink" Target="https://docs.google.com/presentation/d/1TXVtoPr9NCjZIB2PuAIn2ewCDCEn8R8z4M3JpP3Eg6I/edit#slide=id.ge2b2800b58_1_623" TargetMode="External"/><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hyperlink" Target="https://arxiv.org/pdf/2205.10463.pdf" TargetMode="External"/><Relationship Id="rId4" Type="http://schemas.openxmlformats.org/officeDocument/2006/relationships/hyperlink" Target="https://chakazul.github.io/lenia-CE/lenia.html"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s4nyam.github.io/evolenia" TargetMode="External"/><Relationship Id="rId7" Type="http://schemas.openxmlformats.org/officeDocument/2006/relationships/image" Target="../media/image42.jpeg"/><Relationship Id="rId2" Type="http://schemas.openxmlformats.org/officeDocument/2006/relationships/notesSlide" Target="../notesSlides/notesSlide32.xml"/><Relationship Id="rId1" Type="http://schemas.openxmlformats.org/officeDocument/2006/relationships/slideLayout" Target="../slideLayouts/slideLayout13.xml"/><Relationship Id="rId6" Type="http://schemas.openxmlformats.org/officeDocument/2006/relationships/image" Target="../media/image41.jpeg"/><Relationship Id="rId5" Type="http://schemas.openxmlformats.org/officeDocument/2006/relationships/image" Target="../media/image11.jpeg"/><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14.gif"/></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15.gif"/></Relationships>
</file>

<file path=ppt/slides/_rels/slide9.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ctrTitle"/>
          </p:nvPr>
        </p:nvSpPr>
        <p:spPr/>
        <p:txBody>
          <a:bodyPr>
            <a:normAutofit/>
          </a:bodyPr>
          <a:lstStyle/>
          <a:p>
            <a:r>
              <a:rPr lang="en-US" dirty="0"/>
              <a:t>Capturing Emerging Complexity in Lenia</a:t>
            </a:r>
          </a:p>
        </p:txBody>
      </p:sp>
      <p:sp>
        <p:nvSpPr>
          <p:cNvPr id="3" name="Plassholder for dato 2"/>
          <p:cNvSpPr>
            <a:spLocks noGrp="1"/>
          </p:cNvSpPr>
          <p:nvPr>
            <p:ph type="dt" sz="half" idx="10"/>
          </p:nvPr>
        </p:nvSpPr>
        <p:spPr/>
        <p:txBody>
          <a:bodyPr/>
          <a:lstStyle/>
          <a:p>
            <a:fld id="{2A68F7F7-2CC7-CB4D-B36C-4905B644257D}" type="datetime1">
              <a:rPr lang="nb-NO" smtClean="0"/>
              <a:t>24.09.2023</a:t>
            </a:fld>
            <a:endParaRPr lang="nb-NO" dirty="0"/>
          </a:p>
        </p:txBody>
      </p:sp>
      <p:sp>
        <p:nvSpPr>
          <p:cNvPr id="4" name="Plassholder for bunntekst 3"/>
          <p:cNvSpPr>
            <a:spLocks noGrp="1"/>
          </p:cNvSpPr>
          <p:nvPr>
            <p:ph type="ftr" sz="quarter" idx="11"/>
          </p:nvPr>
        </p:nvSpPr>
        <p:spPr/>
        <p:txBody>
          <a:bodyPr/>
          <a:lstStyle/>
          <a:p>
            <a:r>
              <a:rPr lang="en-US" dirty="0"/>
              <a:t>Sanyam Jain, </a:t>
            </a:r>
            <a:r>
              <a:rPr lang="en-US" dirty="0" err="1"/>
              <a:t>Aarati</a:t>
            </a:r>
            <a:r>
              <a:rPr lang="en-US" dirty="0"/>
              <a:t> Shrestha Stefano Nichele | HiØ, Norway</a:t>
            </a:r>
          </a:p>
        </p:txBody>
      </p:sp>
      <p:sp>
        <p:nvSpPr>
          <p:cNvPr id="5" name="Plassholder for lysbildenummer 4"/>
          <p:cNvSpPr>
            <a:spLocks noGrp="1"/>
          </p:cNvSpPr>
          <p:nvPr>
            <p:ph type="sldNum" sz="quarter" idx="12"/>
          </p:nvPr>
        </p:nvSpPr>
        <p:spPr/>
        <p:txBody>
          <a:bodyPr/>
          <a:lstStyle/>
          <a:p>
            <a:fld id="{28ECCE09-4EB9-D24E-99A2-F5BDA1BD657E}" type="slidenum">
              <a:rPr lang="nb-NO" smtClean="0"/>
              <a:pPr/>
              <a:t>1</a:t>
            </a:fld>
            <a:endParaRPr lang="nb-NO" dirty="0"/>
          </a:p>
        </p:txBody>
      </p:sp>
      <p:pic>
        <p:nvPicPr>
          <p:cNvPr id="1026" name="Picture 2" descr="wivace">
            <a:extLst>
              <a:ext uri="{FF2B5EF4-FFF2-40B4-BE49-F238E27FC236}">
                <a16:creationId xmlns:a16="http://schemas.microsoft.com/office/drawing/2014/main" id="{6D3E51DE-25E0-0434-B5B4-3426E9A6AE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3240" y="721871"/>
            <a:ext cx="2945675" cy="773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9090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pPr lvl="0"/>
            <a:r>
              <a:rPr lang="en-US" dirty="0"/>
              <a:t>Lenia: Kernel Function</a:t>
            </a:r>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idx="1"/>
          </p:nvPr>
        </p:nvSpPr>
        <p:spPr>
          <a:xfrm>
            <a:off x="457200" y="1200151"/>
            <a:ext cx="3816626" cy="3394472"/>
          </a:xfrm>
        </p:spPr>
        <p:txBody>
          <a:bodyPr>
            <a:normAutofit fontScale="85000" lnSpcReduction="10000"/>
          </a:bodyPr>
          <a:lstStyle/>
          <a:p>
            <a:r>
              <a:rPr lang="en-US" sz="1800" dirty="0"/>
              <a:t>Smooth and blur</a:t>
            </a:r>
          </a:p>
          <a:p>
            <a:r>
              <a:rPr lang="en-US" sz="1800" dirty="0"/>
              <a:t>Influence of neighboring pixels</a:t>
            </a:r>
          </a:p>
          <a:p>
            <a:r>
              <a:rPr lang="en-US" sz="1800" dirty="0"/>
              <a:t>Weighted importance to neighboring pixels and gradually reduced importance to distant pixels.</a:t>
            </a:r>
          </a:p>
          <a:p>
            <a:r>
              <a:rPr lang="en-US" sz="1800" dirty="0"/>
              <a:t>Convolution operation</a:t>
            </a:r>
          </a:p>
          <a:p>
            <a:r>
              <a:rPr lang="en-US" sz="1800" dirty="0"/>
              <a:t>Input: distance, mu, sigma</a:t>
            </a:r>
          </a:p>
          <a:p>
            <a:r>
              <a:rPr lang="en-US" sz="1800" dirty="0"/>
              <a:t>Operation</a:t>
            </a:r>
          </a:p>
          <a:p>
            <a:pPr lvl="1"/>
            <a:r>
              <a:rPr lang="en-US" sz="1400" dirty="0"/>
              <a:t>Find radius, initialize empty mesh grid of coordinates</a:t>
            </a:r>
          </a:p>
          <a:p>
            <a:pPr lvl="1"/>
            <a:r>
              <a:rPr lang="en-US" sz="1400" dirty="0"/>
              <a:t>calculate the distances of each coordinate from the center and apply a mask to filter out values outside the desired radius</a:t>
            </a:r>
          </a:p>
          <a:p>
            <a:r>
              <a:rPr lang="en-US" sz="1800" dirty="0"/>
              <a:t>Output: Kernel array</a:t>
            </a:r>
          </a:p>
          <a:p>
            <a:endParaRPr lang="en-US" sz="1800" dirty="0"/>
          </a:p>
        </p:txBody>
      </p:sp>
      <p:sp>
        <p:nvSpPr>
          <p:cNvPr id="13" name="TextBox 12">
            <a:extLst>
              <a:ext uri="{FF2B5EF4-FFF2-40B4-BE49-F238E27FC236}">
                <a16:creationId xmlns:a16="http://schemas.microsoft.com/office/drawing/2014/main" id="{CE5A0361-AE67-376A-C100-6EDB13B58996}"/>
              </a:ext>
            </a:extLst>
          </p:cNvPr>
          <p:cNvSpPr txBox="1"/>
          <p:nvPr/>
        </p:nvSpPr>
        <p:spPr>
          <a:xfrm>
            <a:off x="4853984" y="4776680"/>
            <a:ext cx="1758766" cy="253916"/>
          </a:xfrm>
          <a:prstGeom prst="rect">
            <a:avLst/>
          </a:prstGeom>
          <a:noFill/>
        </p:spPr>
        <p:txBody>
          <a:bodyPr wrap="square">
            <a:spAutoFit/>
          </a:bodyPr>
          <a:lstStyle/>
          <a:p>
            <a:r>
              <a:rPr lang="en-US" sz="1050" dirty="0"/>
              <a:t>How kernel is developed</a:t>
            </a:r>
          </a:p>
        </p:txBody>
      </p:sp>
      <p:pic>
        <p:nvPicPr>
          <p:cNvPr id="16" name="Picture 15">
            <a:extLst>
              <a:ext uri="{FF2B5EF4-FFF2-40B4-BE49-F238E27FC236}">
                <a16:creationId xmlns:a16="http://schemas.microsoft.com/office/drawing/2014/main" id="{CB9CF897-6ACC-FADC-C27F-E9BF8A3C2CE5}"/>
              </a:ext>
            </a:extLst>
          </p:cNvPr>
          <p:cNvPicPr>
            <a:picLocks noChangeAspect="1"/>
          </p:cNvPicPr>
          <p:nvPr/>
        </p:nvPicPr>
        <p:blipFill rotWithShape="1">
          <a:blip r:embed="rId3"/>
          <a:srcRect l="22406" t="6492" r="20006" b="12038"/>
          <a:stretch/>
        </p:blipFill>
        <p:spPr>
          <a:xfrm>
            <a:off x="6920102" y="758742"/>
            <a:ext cx="1667767" cy="1769532"/>
          </a:xfrm>
          <a:prstGeom prst="rect">
            <a:avLst/>
          </a:prstGeom>
        </p:spPr>
      </p:pic>
      <p:sp>
        <p:nvSpPr>
          <p:cNvPr id="17" name="TextBox 16">
            <a:extLst>
              <a:ext uri="{FF2B5EF4-FFF2-40B4-BE49-F238E27FC236}">
                <a16:creationId xmlns:a16="http://schemas.microsoft.com/office/drawing/2014/main" id="{024F883E-0CF5-53F1-C6CF-04F18150464F}"/>
              </a:ext>
            </a:extLst>
          </p:cNvPr>
          <p:cNvSpPr txBox="1"/>
          <p:nvPr/>
        </p:nvSpPr>
        <p:spPr>
          <a:xfrm>
            <a:off x="6928034" y="2571750"/>
            <a:ext cx="1758766" cy="253916"/>
          </a:xfrm>
          <a:prstGeom prst="rect">
            <a:avLst/>
          </a:prstGeom>
          <a:noFill/>
        </p:spPr>
        <p:txBody>
          <a:bodyPr wrap="square">
            <a:spAutoFit/>
          </a:bodyPr>
          <a:lstStyle/>
          <a:p>
            <a:r>
              <a:rPr lang="en-US" sz="1050" dirty="0"/>
              <a:t>Kernel with varying mu</a:t>
            </a:r>
          </a:p>
        </p:txBody>
      </p:sp>
      <p:pic>
        <p:nvPicPr>
          <p:cNvPr id="18" name="Picture 17">
            <a:extLst>
              <a:ext uri="{FF2B5EF4-FFF2-40B4-BE49-F238E27FC236}">
                <a16:creationId xmlns:a16="http://schemas.microsoft.com/office/drawing/2014/main" id="{49A55A5A-41CB-658A-A164-7B7F843F7638}"/>
              </a:ext>
            </a:extLst>
          </p:cNvPr>
          <p:cNvPicPr>
            <a:picLocks noChangeAspect="1"/>
          </p:cNvPicPr>
          <p:nvPr/>
        </p:nvPicPr>
        <p:blipFill rotWithShape="1">
          <a:blip r:embed="rId4"/>
          <a:srcRect l="22058" t="6802" r="20006" b="10671"/>
          <a:stretch/>
        </p:blipFill>
        <p:spPr>
          <a:xfrm>
            <a:off x="4843505" y="692776"/>
            <a:ext cx="1758766" cy="1878974"/>
          </a:xfrm>
          <a:prstGeom prst="rect">
            <a:avLst/>
          </a:prstGeom>
        </p:spPr>
      </p:pic>
      <p:cxnSp>
        <p:nvCxnSpPr>
          <p:cNvPr id="20" name="Straight Connector 19">
            <a:extLst>
              <a:ext uri="{FF2B5EF4-FFF2-40B4-BE49-F238E27FC236}">
                <a16:creationId xmlns:a16="http://schemas.microsoft.com/office/drawing/2014/main" id="{10143D13-AB07-F1BE-A6D9-999F3C1EF4CA}"/>
              </a:ext>
            </a:extLst>
          </p:cNvPr>
          <p:cNvCxnSpPr>
            <a:cxnSpLocks/>
          </p:cNvCxnSpPr>
          <p:nvPr/>
        </p:nvCxnSpPr>
        <p:spPr>
          <a:xfrm>
            <a:off x="6761186" y="709482"/>
            <a:ext cx="0" cy="2116184"/>
          </a:xfrm>
          <a:prstGeom prst="line">
            <a:avLst/>
          </a:prstGeom>
        </p:spPr>
        <p:style>
          <a:lnRef idx="2">
            <a:schemeClr val="dk1"/>
          </a:lnRef>
          <a:fillRef idx="0">
            <a:schemeClr val="dk1"/>
          </a:fillRef>
          <a:effectRef idx="1">
            <a:schemeClr val="dk1"/>
          </a:effectRef>
          <a:fontRef idx="minor">
            <a:schemeClr val="tx1"/>
          </a:fontRef>
        </p:style>
      </p:cxnSp>
      <p:cxnSp>
        <p:nvCxnSpPr>
          <p:cNvPr id="21" name="Straight Connector 20">
            <a:extLst>
              <a:ext uri="{FF2B5EF4-FFF2-40B4-BE49-F238E27FC236}">
                <a16:creationId xmlns:a16="http://schemas.microsoft.com/office/drawing/2014/main" id="{26B90EB4-E1D8-F8C6-0E87-3F4C05F133BB}"/>
              </a:ext>
            </a:extLst>
          </p:cNvPr>
          <p:cNvCxnSpPr>
            <a:cxnSpLocks/>
          </p:cNvCxnSpPr>
          <p:nvPr/>
        </p:nvCxnSpPr>
        <p:spPr>
          <a:xfrm>
            <a:off x="4715123" y="2825666"/>
            <a:ext cx="4078620" cy="28245"/>
          </a:xfrm>
          <a:prstGeom prst="line">
            <a:avLst/>
          </a:prstGeom>
        </p:spPr>
        <p:style>
          <a:lnRef idx="2">
            <a:schemeClr val="dk1"/>
          </a:lnRef>
          <a:fillRef idx="0">
            <a:schemeClr val="dk1"/>
          </a:fillRef>
          <a:effectRef idx="1">
            <a:schemeClr val="dk1"/>
          </a:effectRef>
          <a:fontRef idx="minor">
            <a:schemeClr val="tx1"/>
          </a:fontRef>
        </p:style>
      </p:cxnSp>
      <p:sp>
        <p:nvSpPr>
          <p:cNvPr id="24" name="TextBox 23">
            <a:extLst>
              <a:ext uri="{FF2B5EF4-FFF2-40B4-BE49-F238E27FC236}">
                <a16:creationId xmlns:a16="http://schemas.microsoft.com/office/drawing/2014/main" id="{72AB0E28-7067-E423-6EF3-6CAB651759D7}"/>
              </a:ext>
            </a:extLst>
          </p:cNvPr>
          <p:cNvSpPr txBox="1"/>
          <p:nvPr/>
        </p:nvSpPr>
        <p:spPr>
          <a:xfrm>
            <a:off x="4835573" y="2571750"/>
            <a:ext cx="1758766" cy="253916"/>
          </a:xfrm>
          <a:prstGeom prst="rect">
            <a:avLst/>
          </a:prstGeom>
          <a:noFill/>
        </p:spPr>
        <p:txBody>
          <a:bodyPr wrap="square">
            <a:spAutoFit/>
          </a:bodyPr>
          <a:lstStyle/>
          <a:p>
            <a:r>
              <a:rPr lang="en-US" sz="1050" dirty="0"/>
              <a:t>Kernel with varying sigma</a:t>
            </a:r>
          </a:p>
        </p:txBody>
      </p:sp>
      <p:sp>
        <p:nvSpPr>
          <p:cNvPr id="25" name="TextBox 24">
            <a:extLst>
              <a:ext uri="{FF2B5EF4-FFF2-40B4-BE49-F238E27FC236}">
                <a16:creationId xmlns:a16="http://schemas.microsoft.com/office/drawing/2014/main" id="{8985CBDA-F838-4221-8137-C57CBB6F58C9}"/>
              </a:ext>
            </a:extLst>
          </p:cNvPr>
          <p:cNvSpPr txBox="1"/>
          <p:nvPr/>
        </p:nvSpPr>
        <p:spPr>
          <a:xfrm>
            <a:off x="4948620" y="2815639"/>
            <a:ext cx="1758766" cy="253916"/>
          </a:xfrm>
          <a:prstGeom prst="rect">
            <a:avLst/>
          </a:prstGeom>
          <a:noFill/>
        </p:spPr>
        <p:txBody>
          <a:bodyPr wrap="square">
            <a:spAutoFit/>
          </a:bodyPr>
          <a:lstStyle/>
          <a:p>
            <a:r>
              <a:rPr lang="en-US" sz="1050" dirty="0"/>
              <a:t>Mu = 0.5, sigma=0.15</a:t>
            </a:r>
          </a:p>
        </p:txBody>
      </p:sp>
      <p:pic>
        <p:nvPicPr>
          <p:cNvPr id="2" name="Picture 2" descr="wivace">
            <a:extLst>
              <a:ext uri="{FF2B5EF4-FFF2-40B4-BE49-F238E27FC236}">
                <a16:creationId xmlns:a16="http://schemas.microsoft.com/office/drawing/2014/main" id="{69CF136E-A9EB-F4D3-A416-592A1DC7534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A1A5839D-42A4-A6C0-EB8B-A72201804569}"/>
              </a:ext>
            </a:extLst>
          </p:cNvPr>
          <p:cNvPicPr>
            <a:picLocks noChangeAspect="1"/>
          </p:cNvPicPr>
          <p:nvPr/>
        </p:nvPicPr>
        <p:blipFill rotWithShape="1">
          <a:blip r:embed="rId6"/>
          <a:srcRect l="11655" t="10291" r="7193" b="9289"/>
          <a:stretch/>
        </p:blipFill>
        <p:spPr>
          <a:xfrm>
            <a:off x="5215234" y="2998306"/>
            <a:ext cx="3091903" cy="1827966"/>
          </a:xfrm>
          <a:prstGeom prst="rect">
            <a:avLst/>
          </a:prstGeom>
        </p:spPr>
      </p:pic>
    </p:spTree>
    <p:extLst>
      <p:ext uri="{BB962C8B-B14F-4D97-AF65-F5344CB8AC3E}">
        <p14:creationId xmlns:p14="http://schemas.microsoft.com/office/powerpoint/2010/main" val="1161587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pPr lvl="0"/>
            <a:r>
              <a:rPr lang="en-US" dirty="0"/>
              <a:t>Lenia: Growth Function</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11</a:t>
            </a:fld>
            <a:endParaRPr lang="nb-NO"/>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idx="1"/>
          </p:nvPr>
        </p:nvSpPr>
        <p:spPr>
          <a:xfrm>
            <a:off x="457199" y="1200151"/>
            <a:ext cx="4114801" cy="3567112"/>
          </a:xfrm>
        </p:spPr>
        <p:txBody>
          <a:bodyPr>
            <a:normAutofit/>
          </a:bodyPr>
          <a:lstStyle/>
          <a:p>
            <a:r>
              <a:rPr lang="en-US" sz="1600" dirty="0"/>
              <a:t>Update board</a:t>
            </a:r>
          </a:p>
          <a:p>
            <a:r>
              <a:rPr lang="en-US" sz="1600" dirty="0"/>
              <a:t>It takes an input array representing the neighborhood sum and uses a Gaussian function to calculate the growth value for each element.</a:t>
            </a:r>
          </a:p>
          <a:p>
            <a:r>
              <a:rPr lang="en-GB" sz="1600" dirty="0">
                <a:effectLst/>
                <a:latin typeface="NimbusRomNo9L"/>
              </a:rPr>
              <a:t>This function provides a smooth and continuous function that gradually changes the board state in a more fluid like manner. </a:t>
            </a:r>
          </a:p>
          <a:p>
            <a:r>
              <a:rPr lang="en-GB" sz="1600" dirty="0">
                <a:effectLst/>
                <a:latin typeface="NimbusRomNo9L"/>
              </a:rPr>
              <a:t>By adjusting the mean and standard deviation parameters of the Gaussian function, each cell’s growth or decay can be precisely controlled allowing wide range of patterns.</a:t>
            </a:r>
          </a:p>
        </p:txBody>
      </p:sp>
      <p:pic>
        <p:nvPicPr>
          <p:cNvPr id="2" name="Picture 1">
            <a:extLst>
              <a:ext uri="{FF2B5EF4-FFF2-40B4-BE49-F238E27FC236}">
                <a16:creationId xmlns:a16="http://schemas.microsoft.com/office/drawing/2014/main" id="{4787BC2F-1DF7-657D-7353-3B30B21D14FF}"/>
              </a:ext>
            </a:extLst>
          </p:cNvPr>
          <p:cNvPicPr>
            <a:picLocks noChangeAspect="1"/>
          </p:cNvPicPr>
          <p:nvPr/>
        </p:nvPicPr>
        <p:blipFill>
          <a:blip r:embed="rId3"/>
          <a:stretch>
            <a:fillRect/>
          </a:stretch>
        </p:blipFill>
        <p:spPr>
          <a:xfrm>
            <a:off x="4712364" y="1417454"/>
            <a:ext cx="3847652" cy="2308591"/>
          </a:xfrm>
          <a:prstGeom prst="rect">
            <a:avLst/>
          </a:prstGeom>
        </p:spPr>
      </p:pic>
      <p:pic>
        <p:nvPicPr>
          <p:cNvPr id="4" name="Picture 2" descr="wivace">
            <a:extLst>
              <a:ext uri="{FF2B5EF4-FFF2-40B4-BE49-F238E27FC236}">
                <a16:creationId xmlns:a16="http://schemas.microsoft.com/office/drawing/2014/main" id="{90B6B3F0-7891-BFBC-67CE-B4AFEE9BA0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06776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8F9E3-2DBF-C0A4-91B8-9BBC2FBA3A13}"/>
              </a:ext>
            </a:extLst>
          </p:cNvPr>
          <p:cNvSpPr>
            <a:spLocks noGrp="1"/>
          </p:cNvSpPr>
          <p:nvPr>
            <p:ph type="title"/>
          </p:nvPr>
        </p:nvSpPr>
        <p:spPr>
          <a:xfrm>
            <a:off x="1510632" y="761999"/>
            <a:ext cx="6075947" cy="3215106"/>
          </a:xfrm>
        </p:spPr>
        <p:txBody>
          <a:bodyPr anchor="ctr">
            <a:normAutofit/>
          </a:bodyPr>
          <a:lstStyle/>
          <a:p>
            <a:r>
              <a:rPr lang="en-US" dirty="0"/>
              <a:t>Part 2: Evo Lenia</a:t>
            </a:r>
          </a:p>
        </p:txBody>
      </p:sp>
      <p:sp>
        <p:nvSpPr>
          <p:cNvPr id="3" name="Date Placeholder 2">
            <a:extLst>
              <a:ext uri="{FF2B5EF4-FFF2-40B4-BE49-F238E27FC236}">
                <a16:creationId xmlns:a16="http://schemas.microsoft.com/office/drawing/2014/main" id="{2E6977C7-651C-021D-DF5C-09B7C5937EEE}"/>
              </a:ext>
            </a:extLst>
          </p:cNvPr>
          <p:cNvSpPr>
            <a:spLocks noGrp="1"/>
          </p:cNvSpPr>
          <p:nvPr>
            <p:ph type="dt" sz="half" idx="10"/>
          </p:nvPr>
        </p:nvSpPr>
        <p:spPr>
          <a:xfrm>
            <a:off x="6697576" y="4768684"/>
            <a:ext cx="1684420" cy="273844"/>
          </a:xfrm>
        </p:spPr>
        <p:txBody>
          <a:bodyPr anchor="ctr">
            <a:normAutofit/>
          </a:bodyPr>
          <a:lstStyle/>
          <a:p>
            <a:pPr>
              <a:lnSpc>
                <a:spcPct val="90000"/>
              </a:lnSpc>
              <a:spcAft>
                <a:spcPts val="600"/>
              </a:spcAft>
            </a:pPr>
            <a:fld id="{92F0609F-AC82-DF42-AFFF-FAE709692D48}" type="datetime1">
              <a:rPr lang="nb-NO" smtClean="0"/>
              <a:pPr>
                <a:lnSpc>
                  <a:spcPct val="90000"/>
                </a:lnSpc>
                <a:spcAft>
                  <a:spcPts val="600"/>
                </a:spcAft>
              </a:pPr>
              <a:t>24.09.2023</a:t>
            </a:fld>
            <a:endParaRPr lang="nb-NO"/>
          </a:p>
        </p:txBody>
      </p:sp>
      <p:sp>
        <p:nvSpPr>
          <p:cNvPr id="4" name="Footer Placeholder 3">
            <a:extLst>
              <a:ext uri="{FF2B5EF4-FFF2-40B4-BE49-F238E27FC236}">
                <a16:creationId xmlns:a16="http://schemas.microsoft.com/office/drawing/2014/main" id="{E3C29F79-732D-A0A0-98AF-E7CD949B95E1}"/>
              </a:ext>
            </a:extLst>
          </p:cNvPr>
          <p:cNvSpPr>
            <a:spLocks noGrp="1"/>
          </p:cNvSpPr>
          <p:nvPr>
            <p:ph type="ftr" sz="quarter" idx="11"/>
          </p:nvPr>
        </p:nvSpPr>
        <p:spPr>
          <a:xfrm>
            <a:off x="316835" y="4767263"/>
            <a:ext cx="5926221" cy="273844"/>
          </a:xfrm>
        </p:spPr>
        <p:txBody>
          <a:bodyPr anchor="ctr">
            <a:normAutofit/>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5" name="Slide Number Placeholder 4">
            <a:extLst>
              <a:ext uri="{FF2B5EF4-FFF2-40B4-BE49-F238E27FC236}">
                <a16:creationId xmlns:a16="http://schemas.microsoft.com/office/drawing/2014/main" id="{E007FD19-A3BA-9E65-4F99-1E95A37502A2}"/>
              </a:ext>
            </a:extLst>
          </p:cNvPr>
          <p:cNvSpPr>
            <a:spLocks noGrp="1"/>
          </p:cNvSpPr>
          <p:nvPr>
            <p:ph type="sldNum" sz="quarter" idx="12"/>
          </p:nvPr>
        </p:nvSpPr>
        <p:spPr>
          <a:xfrm>
            <a:off x="8381996" y="4767263"/>
            <a:ext cx="411747" cy="273844"/>
          </a:xfrm>
        </p:spPr>
        <p:txBody>
          <a:bodyPr anchor="ctr">
            <a:normAutofit/>
          </a:bodyPr>
          <a:lstStyle/>
          <a:p>
            <a:pPr>
              <a:lnSpc>
                <a:spcPct val="90000"/>
              </a:lnSpc>
              <a:spcAft>
                <a:spcPts val="600"/>
              </a:spcAft>
            </a:pPr>
            <a:fld id="{28ECCE09-4EB9-D24E-99A2-F5BDA1BD657E}" type="slidenum">
              <a:rPr lang="nb-NO" smtClean="0"/>
              <a:pPr>
                <a:lnSpc>
                  <a:spcPct val="90000"/>
                </a:lnSpc>
                <a:spcAft>
                  <a:spcPts val="600"/>
                </a:spcAft>
              </a:pPr>
              <a:t>12</a:t>
            </a:fld>
            <a:endParaRPr lang="nb-NO"/>
          </a:p>
        </p:txBody>
      </p:sp>
      <p:pic>
        <p:nvPicPr>
          <p:cNvPr id="6" name="Picture 2" descr="wivace">
            <a:extLst>
              <a:ext uri="{FF2B5EF4-FFF2-40B4-BE49-F238E27FC236}">
                <a16:creationId xmlns:a16="http://schemas.microsoft.com/office/drawing/2014/main" id="{F2E7BF53-C6BD-5D18-8F0A-224C695694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21190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sz="2800" dirty="0" err="1"/>
              <a:t>EvoLenia</a:t>
            </a:r>
            <a:r>
              <a:rPr lang="en-US" sz="2800" dirty="0"/>
              <a:t> Genetic Algorithm</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13</a:t>
            </a:fld>
            <a:endParaRPr lang="nb-NO"/>
          </a:p>
        </p:txBody>
      </p:sp>
      <p:pic>
        <p:nvPicPr>
          <p:cNvPr id="7" name="Picture 6" descr="A picture containing text, screenshot, font, line&#10;&#10;Description automatically generated">
            <a:extLst>
              <a:ext uri="{FF2B5EF4-FFF2-40B4-BE49-F238E27FC236}">
                <a16:creationId xmlns:a16="http://schemas.microsoft.com/office/drawing/2014/main" id="{9AA9A27B-0EB0-30FB-6F22-131FFAECBD66}"/>
              </a:ext>
            </a:extLst>
          </p:cNvPr>
          <p:cNvPicPr>
            <a:picLocks noChangeAspect="1"/>
          </p:cNvPicPr>
          <p:nvPr/>
        </p:nvPicPr>
        <p:blipFill>
          <a:blip r:embed="rId3"/>
          <a:stretch>
            <a:fillRect/>
          </a:stretch>
        </p:blipFill>
        <p:spPr>
          <a:xfrm>
            <a:off x="6352681" y="999002"/>
            <a:ext cx="1770252" cy="3516581"/>
          </a:xfrm>
          <a:prstGeom prst="rect">
            <a:avLst/>
          </a:prstGeom>
        </p:spPr>
      </p:pic>
      <p:cxnSp>
        <p:nvCxnSpPr>
          <p:cNvPr id="11" name="Straight Arrow Connector 10">
            <a:extLst>
              <a:ext uri="{FF2B5EF4-FFF2-40B4-BE49-F238E27FC236}">
                <a16:creationId xmlns:a16="http://schemas.microsoft.com/office/drawing/2014/main" id="{D9C6E5EA-9FE3-8221-C81D-7DE1FC0157D0}"/>
              </a:ext>
            </a:extLst>
          </p:cNvPr>
          <p:cNvCxnSpPr>
            <a:cxnSpLocks/>
          </p:cNvCxnSpPr>
          <p:nvPr/>
        </p:nvCxnSpPr>
        <p:spPr>
          <a:xfrm flipV="1">
            <a:off x="2464131" y="1229523"/>
            <a:ext cx="4120737" cy="5992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Alternative Process 11">
            <a:extLst>
              <a:ext uri="{FF2B5EF4-FFF2-40B4-BE49-F238E27FC236}">
                <a16:creationId xmlns:a16="http://schemas.microsoft.com/office/drawing/2014/main" id="{A7B64CAB-9D47-626D-9A2C-594096101AA4}"/>
              </a:ext>
            </a:extLst>
          </p:cNvPr>
          <p:cNvSpPr/>
          <p:nvPr/>
        </p:nvSpPr>
        <p:spPr>
          <a:xfrm>
            <a:off x="760845" y="1482624"/>
            <a:ext cx="1703286" cy="646331"/>
          </a:xfrm>
          <a:prstGeom prst="flowChartAlternateProcess">
            <a:avLst/>
          </a:prstGeom>
          <a:noFill/>
          <a:ln>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A3083DB3-2B1F-EDCC-6F32-023A485C6825}"/>
              </a:ext>
            </a:extLst>
          </p:cNvPr>
          <p:cNvSpPr txBox="1"/>
          <p:nvPr/>
        </p:nvSpPr>
        <p:spPr>
          <a:xfrm>
            <a:off x="713343" y="1482625"/>
            <a:ext cx="2991760" cy="646331"/>
          </a:xfrm>
          <a:prstGeom prst="rect">
            <a:avLst/>
          </a:prstGeom>
          <a:noFill/>
        </p:spPr>
        <p:txBody>
          <a:bodyPr wrap="square" rtlCol="0">
            <a:spAutoFit/>
          </a:bodyPr>
          <a:lstStyle/>
          <a:p>
            <a:r>
              <a:rPr lang="en-US" dirty="0">
                <a:latin typeface="Source Sans Pro" panose="020B0503030403020204" pitchFamily="34" charset="0"/>
                <a:ea typeface="Source Sans Pro" panose="020B0503030403020204" pitchFamily="34" charset="0"/>
              </a:rPr>
              <a:t>Random board, </a:t>
            </a:r>
          </a:p>
          <a:p>
            <a:r>
              <a:rPr lang="en-US" dirty="0">
                <a:latin typeface="Source Sans Pro" panose="020B0503030403020204" pitchFamily="34" charset="0"/>
                <a:ea typeface="Source Sans Pro" panose="020B0503030403020204" pitchFamily="34" charset="0"/>
              </a:rPr>
              <a:t>Random Kernel</a:t>
            </a:r>
          </a:p>
        </p:txBody>
      </p:sp>
      <p:pic>
        <p:nvPicPr>
          <p:cNvPr id="18" name="Picture 17">
            <a:extLst>
              <a:ext uri="{FF2B5EF4-FFF2-40B4-BE49-F238E27FC236}">
                <a16:creationId xmlns:a16="http://schemas.microsoft.com/office/drawing/2014/main" id="{685FBEC3-044D-41A3-5372-01C6D97D60C1}"/>
              </a:ext>
            </a:extLst>
          </p:cNvPr>
          <p:cNvPicPr>
            <a:picLocks noChangeAspect="1"/>
          </p:cNvPicPr>
          <p:nvPr/>
        </p:nvPicPr>
        <p:blipFill>
          <a:blip r:embed="rId4"/>
          <a:stretch>
            <a:fillRect/>
          </a:stretch>
        </p:blipFill>
        <p:spPr>
          <a:xfrm>
            <a:off x="1509693" y="2519917"/>
            <a:ext cx="1770252" cy="1724271"/>
          </a:xfrm>
          <a:prstGeom prst="rect">
            <a:avLst/>
          </a:prstGeom>
        </p:spPr>
      </p:pic>
      <p:pic>
        <p:nvPicPr>
          <p:cNvPr id="19" name="Picture 18">
            <a:extLst>
              <a:ext uri="{FF2B5EF4-FFF2-40B4-BE49-F238E27FC236}">
                <a16:creationId xmlns:a16="http://schemas.microsoft.com/office/drawing/2014/main" id="{7219B6A6-33F6-04CB-9264-E584D66F7F41}"/>
              </a:ext>
            </a:extLst>
          </p:cNvPr>
          <p:cNvPicPr>
            <a:picLocks noChangeAspect="1"/>
          </p:cNvPicPr>
          <p:nvPr/>
        </p:nvPicPr>
        <p:blipFill>
          <a:blip r:embed="rId5"/>
          <a:stretch>
            <a:fillRect/>
          </a:stretch>
        </p:blipFill>
        <p:spPr>
          <a:xfrm>
            <a:off x="3637725" y="2544600"/>
            <a:ext cx="1699588" cy="1699588"/>
          </a:xfrm>
          <a:prstGeom prst="rect">
            <a:avLst/>
          </a:prstGeom>
        </p:spPr>
      </p:pic>
      <p:pic>
        <p:nvPicPr>
          <p:cNvPr id="2" name="Picture 2" descr="wivace">
            <a:extLst>
              <a:ext uri="{FF2B5EF4-FFF2-40B4-BE49-F238E27FC236}">
                <a16:creationId xmlns:a16="http://schemas.microsoft.com/office/drawing/2014/main" id="{A513863D-BF55-A602-BF5C-6098661EEB9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5664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sz="2800" dirty="0" err="1"/>
              <a:t>EvoLenia</a:t>
            </a:r>
            <a:r>
              <a:rPr lang="en-US" sz="2800" dirty="0"/>
              <a:t> Genetic Algorithm : Fitness AE</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14</a:t>
            </a:fld>
            <a:endParaRPr lang="nb-NO"/>
          </a:p>
        </p:txBody>
      </p:sp>
      <p:pic>
        <p:nvPicPr>
          <p:cNvPr id="7" name="Picture 6" descr="A picture containing text, screenshot, font, line&#10;&#10;Description automatically generated">
            <a:extLst>
              <a:ext uri="{FF2B5EF4-FFF2-40B4-BE49-F238E27FC236}">
                <a16:creationId xmlns:a16="http://schemas.microsoft.com/office/drawing/2014/main" id="{9AA9A27B-0EB0-30FB-6F22-131FFAECBD66}"/>
              </a:ext>
            </a:extLst>
          </p:cNvPr>
          <p:cNvPicPr>
            <a:picLocks noChangeAspect="1"/>
          </p:cNvPicPr>
          <p:nvPr/>
        </p:nvPicPr>
        <p:blipFill>
          <a:blip r:embed="rId3"/>
          <a:stretch>
            <a:fillRect/>
          </a:stretch>
        </p:blipFill>
        <p:spPr>
          <a:xfrm>
            <a:off x="6352681" y="999002"/>
            <a:ext cx="1770252" cy="3516581"/>
          </a:xfrm>
          <a:prstGeom prst="rect">
            <a:avLst/>
          </a:prstGeom>
        </p:spPr>
      </p:pic>
      <p:cxnSp>
        <p:nvCxnSpPr>
          <p:cNvPr id="11" name="Straight Arrow Connector 10">
            <a:extLst>
              <a:ext uri="{FF2B5EF4-FFF2-40B4-BE49-F238E27FC236}">
                <a16:creationId xmlns:a16="http://schemas.microsoft.com/office/drawing/2014/main" id="{D9C6E5EA-9FE3-8221-C81D-7DE1FC0157D0}"/>
              </a:ext>
            </a:extLst>
          </p:cNvPr>
          <p:cNvCxnSpPr>
            <a:cxnSpLocks/>
            <a:stCxn id="12" idx="3"/>
          </p:cNvCxnSpPr>
          <p:nvPr/>
        </p:nvCxnSpPr>
        <p:spPr>
          <a:xfrm>
            <a:off x="1371600" y="1394904"/>
            <a:ext cx="5168537" cy="33128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Alternative Process 11">
            <a:extLst>
              <a:ext uri="{FF2B5EF4-FFF2-40B4-BE49-F238E27FC236}">
                <a16:creationId xmlns:a16="http://schemas.microsoft.com/office/drawing/2014/main" id="{A7B64CAB-9D47-626D-9A2C-594096101AA4}"/>
              </a:ext>
            </a:extLst>
          </p:cNvPr>
          <p:cNvSpPr/>
          <p:nvPr/>
        </p:nvSpPr>
        <p:spPr>
          <a:xfrm>
            <a:off x="689592" y="1112266"/>
            <a:ext cx="682008" cy="565276"/>
          </a:xfrm>
          <a:prstGeom prst="flowChartAlternateProcess">
            <a:avLst/>
          </a:prstGeom>
          <a:noFill/>
          <a:ln>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A3083DB3-2B1F-EDCC-6F32-023A485C6825}"/>
              </a:ext>
            </a:extLst>
          </p:cNvPr>
          <p:cNvSpPr txBox="1"/>
          <p:nvPr/>
        </p:nvSpPr>
        <p:spPr>
          <a:xfrm>
            <a:off x="756391" y="1214128"/>
            <a:ext cx="548410" cy="369332"/>
          </a:xfrm>
          <a:prstGeom prst="rect">
            <a:avLst/>
          </a:prstGeom>
          <a:noFill/>
        </p:spPr>
        <p:txBody>
          <a:bodyPr wrap="square" rtlCol="0">
            <a:spAutoFit/>
          </a:bodyPr>
          <a:lstStyle/>
          <a:p>
            <a:r>
              <a:rPr lang="en-US" dirty="0">
                <a:latin typeface="Source Sans Pro" panose="020B0503030403020204" pitchFamily="34" charset="0"/>
                <a:ea typeface="Source Sans Pro" panose="020B0503030403020204" pitchFamily="34" charset="0"/>
              </a:rPr>
              <a:t>AE</a:t>
            </a:r>
          </a:p>
        </p:txBody>
      </p:sp>
      <p:pic>
        <p:nvPicPr>
          <p:cNvPr id="15" name="Picture 14" descr="A picture containing text, screenshot, font, number&#10;&#10;Description automatically generated">
            <a:extLst>
              <a:ext uri="{FF2B5EF4-FFF2-40B4-BE49-F238E27FC236}">
                <a16:creationId xmlns:a16="http://schemas.microsoft.com/office/drawing/2014/main" id="{3645450D-CE9C-1FD0-E344-F6E34DF8B1D8}"/>
              </a:ext>
            </a:extLst>
          </p:cNvPr>
          <p:cNvPicPr>
            <a:picLocks noChangeAspect="1"/>
          </p:cNvPicPr>
          <p:nvPr/>
        </p:nvPicPr>
        <p:blipFill>
          <a:blip r:embed="rId4"/>
          <a:stretch>
            <a:fillRect/>
          </a:stretch>
        </p:blipFill>
        <p:spPr>
          <a:xfrm>
            <a:off x="1845190" y="1787735"/>
            <a:ext cx="3750226" cy="2869335"/>
          </a:xfrm>
          <a:prstGeom prst="rect">
            <a:avLst/>
          </a:prstGeom>
        </p:spPr>
      </p:pic>
      <p:pic>
        <p:nvPicPr>
          <p:cNvPr id="2" name="Picture 2" descr="wivace">
            <a:extLst>
              <a:ext uri="{FF2B5EF4-FFF2-40B4-BE49-F238E27FC236}">
                <a16:creationId xmlns:a16="http://schemas.microsoft.com/office/drawing/2014/main" id="{4FCAC8BD-177D-C652-FB24-4DF709DD5F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0815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sz="2800" dirty="0" err="1"/>
              <a:t>EvoLenia</a:t>
            </a:r>
            <a:r>
              <a:rPr lang="en-US" sz="2800" dirty="0"/>
              <a:t> Genetic Algorithm : Fitness AE</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15</a:t>
            </a:fld>
            <a:endParaRPr lang="nb-NO"/>
          </a:p>
        </p:txBody>
      </p:sp>
      <p:pic>
        <p:nvPicPr>
          <p:cNvPr id="4" name="Picture 3" descr="A picture containing text, screenshot, diagram, line&#10;&#10;Description automatically generated">
            <a:extLst>
              <a:ext uri="{FF2B5EF4-FFF2-40B4-BE49-F238E27FC236}">
                <a16:creationId xmlns:a16="http://schemas.microsoft.com/office/drawing/2014/main" id="{69082B0B-5F54-8E63-AAE3-6D4092EB94D5}"/>
              </a:ext>
            </a:extLst>
          </p:cNvPr>
          <p:cNvPicPr>
            <a:picLocks noChangeAspect="1"/>
          </p:cNvPicPr>
          <p:nvPr/>
        </p:nvPicPr>
        <p:blipFill>
          <a:blip r:embed="rId3"/>
          <a:stretch>
            <a:fillRect/>
          </a:stretch>
        </p:blipFill>
        <p:spPr>
          <a:xfrm>
            <a:off x="457200" y="1210722"/>
            <a:ext cx="8039568" cy="3168212"/>
          </a:xfrm>
          <a:prstGeom prst="rect">
            <a:avLst/>
          </a:prstGeom>
        </p:spPr>
      </p:pic>
      <p:pic>
        <p:nvPicPr>
          <p:cNvPr id="2" name="Picture 2" descr="wivace">
            <a:extLst>
              <a:ext uri="{FF2B5EF4-FFF2-40B4-BE49-F238E27FC236}">
                <a16:creationId xmlns:a16="http://schemas.microsoft.com/office/drawing/2014/main" id="{A7DC5EB7-E365-853C-067F-D8D87CB422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61897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sz="2800" dirty="0" err="1"/>
              <a:t>EvoLenia</a:t>
            </a:r>
            <a:r>
              <a:rPr lang="en-US" sz="2800" dirty="0"/>
              <a:t> Genetic Algorithm : Fitness </a:t>
            </a:r>
            <a:r>
              <a:rPr lang="en-US" sz="2800" dirty="0" err="1"/>
              <a:t>VoT</a:t>
            </a:r>
            <a:endParaRPr lang="en-US" sz="2800" dirty="0"/>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16</a:t>
            </a:fld>
            <a:endParaRPr lang="nb-NO"/>
          </a:p>
        </p:txBody>
      </p:sp>
      <p:pic>
        <p:nvPicPr>
          <p:cNvPr id="7" name="Picture 6" descr="A picture containing text, screenshot, font, line&#10;&#10;Description automatically generated">
            <a:extLst>
              <a:ext uri="{FF2B5EF4-FFF2-40B4-BE49-F238E27FC236}">
                <a16:creationId xmlns:a16="http://schemas.microsoft.com/office/drawing/2014/main" id="{9AA9A27B-0EB0-30FB-6F22-131FFAECBD66}"/>
              </a:ext>
            </a:extLst>
          </p:cNvPr>
          <p:cNvPicPr>
            <a:picLocks noChangeAspect="1"/>
          </p:cNvPicPr>
          <p:nvPr/>
        </p:nvPicPr>
        <p:blipFill>
          <a:blip r:embed="rId3"/>
          <a:stretch>
            <a:fillRect/>
          </a:stretch>
        </p:blipFill>
        <p:spPr>
          <a:xfrm>
            <a:off x="6352681" y="999002"/>
            <a:ext cx="1770252" cy="3516581"/>
          </a:xfrm>
          <a:prstGeom prst="rect">
            <a:avLst/>
          </a:prstGeom>
        </p:spPr>
      </p:pic>
      <p:cxnSp>
        <p:nvCxnSpPr>
          <p:cNvPr id="11" name="Straight Arrow Connector 10">
            <a:extLst>
              <a:ext uri="{FF2B5EF4-FFF2-40B4-BE49-F238E27FC236}">
                <a16:creationId xmlns:a16="http://schemas.microsoft.com/office/drawing/2014/main" id="{D9C6E5EA-9FE3-8221-C81D-7DE1FC0157D0}"/>
              </a:ext>
            </a:extLst>
          </p:cNvPr>
          <p:cNvCxnSpPr>
            <a:cxnSpLocks/>
            <a:stCxn id="12" idx="3"/>
          </p:cNvCxnSpPr>
          <p:nvPr/>
        </p:nvCxnSpPr>
        <p:spPr>
          <a:xfrm flipV="1">
            <a:off x="1436915" y="1716578"/>
            <a:ext cx="5130140" cy="1958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Alternative Process 11">
            <a:extLst>
              <a:ext uri="{FF2B5EF4-FFF2-40B4-BE49-F238E27FC236}">
                <a16:creationId xmlns:a16="http://schemas.microsoft.com/office/drawing/2014/main" id="{A7B64CAB-9D47-626D-9A2C-594096101AA4}"/>
              </a:ext>
            </a:extLst>
          </p:cNvPr>
          <p:cNvSpPr/>
          <p:nvPr/>
        </p:nvSpPr>
        <p:spPr>
          <a:xfrm>
            <a:off x="754907" y="1453529"/>
            <a:ext cx="682008" cy="565276"/>
          </a:xfrm>
          <a:prstGeom prst="flowChartAlternateProcess">
            <a:avLst/>
          </a:prstGeom>
          <a:noFill/>
          <a:ln>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A3083DB3-2B1F-EDCC-6F32-023A485C6825}"/>
              </a:ext>
            </a:extLst>
          </p:cNvPr>
          <p:cNvSpPr txBox="1"/>
          <p:nvPr/>
        </p:nvSpPr>
        <p:spPr>
          <a:xfrm>
            <a:off x="823190" y="1561007"/>
            <a:ext cx="548410" cy="369332"/>
          </a:xfrm>
          <a:prstGeom prst="rect">
            <a:avLst/>
          </a:prstGeom>
          <a:noFill/>
        </p:spPr>
        <p:txBody>
          <a:bodyPr wrap="square" rtlCol="0">
            <a:spAutoFit/>
          </a:bodyPr>
          <a:lstStyle/>
          <a:p>
            <a:r>
              <a:rPr lang="en-US" dirty="0" err="1">
                <a:latin typeface="Source Sans Pro" panose="020B0503030403020204" pitchFamily="34" charset="0"/>
                <a:ea typeface="Source Sans Pro" panose="020B0503030403020204" pitchFamily="34" charset="0"/>
              </a:rPr>
              <a:t>VoT</a:t>
            </a:r>
            <a:endParaRPr lang="en-US" dirty="0">
              <a:latin typeface="Source Sans Pro" panose="020B0503030403020204" pitchFamily="34" charset="0"/>
              <a:ea typeface="Source Sans Pro" panose="020B0503030403020204" pitchFamily="34" charset="0"/>
            </a:endParaRPr>
          </a:p>
        </p:txBody>
      </p:sp>
      <p:pic>
        <p:nvPicPr>
          <p:cNvPr id="3" name="Picture 2" descr="A picture containing text, screenshot, font, number&#10;&#10;Description automatically generated">
            <a:extLst>
              <a:ext uri="{FF2B5EF4-FFF2-40B4-BE49-F238E27FC236}">
                <a16:creationId xmlns:a16="http://schemas.microsoft.com/office/drawing/2014/main" id="{98DA6AB5-DCEB-5727-A778-584F01567101}"/>
              </a:ext>
            </a:extLst>
          </p:cNvPr>
          <p:cNvPicPr>
            <a:picLocks noChangeAspect="1"/>
          </p:cNvPicPr>
          <p:nvPr/>
        </p:nvPicPr>
        <p:blipFill>
          <a:blip r:embed="rId4"/>
          <a:stretch>
            <a:fillRect/>
          </a:stretch>
        </p:blipFill>
        <p:spPr>
          <a:xfrm>
            <a:off x="1511445" y="1818229"/>
            <a:ext cx="4981080" cy="2260435"/>
          </a:xfrm>
          <a:prstGeom prst="rect">
            <a:avLst/>
          </a:prstGeom>
        </p:spPr>
      </p:pic>
      <p:pic>
        <p:nvPicPr>
          <p:cNvPr id="2" name="Picture 1" descr="A picture containing pattern, line, art, weaving&#10;&#10;Description automatically generated">
            <a:extLst>
              <a:ext uri="{FF2B5EF4-FFF2-40B4-BE49-F238E27FC236}">
                <a16:creationId xmlns:a16="http://schemas.microsoft.com/office/drawing/2014/main" id="{B01CA33E-BBBE-0F08-EC85-B720333D6B91}"/>
              </a:ext>
            </a:extLst>
          </p:cNvPr>
          <p:cNvPicPr>
            <a:picLocks noChangeAspect="1"/>
          </p:cNvPicPr>
          <p:nvPr/>
        </p:nvPicPr>
        <p:blipFill>
          <a:blip r:embed="rId5"/>
          <a:stretch>
            <a:fillRect/>
          </a:stretch>
        </p:blipFill>
        <p:spPr>
          <a:xfrm>
            <a:off x="2421961" y="4110081"/>
            <a:ext cx="2945674" cy="625765"/>
          </a:xfrm>
          <a:prstGeom prst="rect">
            <a:avLst/>
          </a:prstGeom>
        </p:spPr>
      </p:pic>
      <p:pic>
        <p:nvPicPr>
          <p:cNvPr id="4" name="Picture 2" descr="wivace">
            <a:extLst>
              <a:ext uri="{FF2B5EF4-FFF2-40B4-BE49-F238E27FC236}">
                <a16:creationId xmlns:a16="http://schemas.microsoft.com/office/drawing/2014/main" id="{6E8C6892-7C2A-7E86-F684-66C1B4BEA50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2243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sz="2800" dirty="0" err="1"/>
              <a:t>EvoLenia</a:t>
            </a:r>
            <a:r>
              <a:rPr lang="en-US" sz="2800" dirty="0"/>
              <a:t> Genetic Algorithm: Fitness </a:t>
            </a:r>
            <a:r>
              <a:rPr lang="en-US" sz="2800" dirty="0" err="1"/>
              <a:t>AEVoT</a:t>
            </a:r>
            <a:endParaRPr lang="en-US" sz="2800" dirty="0"/>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17</a:t>
            </a:fld>
            <a:endParaRPr lang="nb-NO"/>
          </a:p>
        </p:txBody>
      </p:sp>
      <p:pic>
        <p:nvPicPr>
          <p:cNvPr id="7" name="Picture 6" descr="A picture containing text, screenshot, font, line&#10;&#10;Description automatically generated">
            <a:extLst>
              <a:ext uri="{FF2B5EF4-FFF2-40B4-BE49-F238E27FC236}">
                <a16:creationId xmlns:a16="http://schemas.microsoft.com/office/drawing/2014/main" id="{9AA9A27B-0EB0-30FB-6F22-131FFAECBD66}"/>
              </a:ext>
            </a:extLst>
          </p:cNvPr>
          <p:cNvPicPr>
            <a:picLocks noChangeAspect="1"/>
          </p:cNvPicPr>
          <p:nvPr/>
        </p:nvPicPr>
        <p:blipFill>
          <a:blip r:embed="rId3"/>
          <a:stretch>
            <a:fillRect/>
          </a:stretch>
        </p:blipFill>
        <p:spPr>
          <a:xfrm>
            <a:off x="6352681" y="999002"/>
            <a:ext cx="1770252" cy="3516581"/>
          </a:xfrm>
          <a:prstGeom prst="rect">
            <a:avLst/>
          </a:prstGeom>
        </p:spPr>
      </p:pic>
      <p:cxnSp>
        <p:nvCxnSpPr>
          <p:cNvPr id="11" name="Straight Arrow Connector 10">
            <a:extLst>
              <a:ext uri="{FF2B5EF4-FFF2-40B4-BE49-F238E27FC236}">
                <a16:creationId xmlns:a16="http://schemas.microsoft.com/office/drawing/2014/main" id="{D9C6E5EA-9FE3-8221-C81D-7DE1FC0157D0}"/>
              </a:ext>
            </a:extLst>
          </p:cNvPr>
          <p:cNvCxnSpPr>
            <a:cxnSpLocks/>
            <a:stCxn id="12" idx="3"/>
          </p:cNvCxnSpPr>
          <p:nvPr/>
        </p:nvCxnSpPr>
        <p:spPr>
          <a:xfrm flipV="1">
            <a:off x="1674419" y="1716578"/>
            <a:ext cx="4892636" cy="2255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Alternative Process 11">
            <a:extLst>
              <a:ext uri="{FF2B5EF4-FFF2-40B4-BE49-F238E27FC236}">
                <a16:creationId xmlns:a16="http://schemas.microsoft.com/office/drawing/2014/main" id="{A7B64CAB-9D47-626D-9A2C-594096101AA4}"/>
              </a:ext>
            </a:extLst>
          </p:cNvPr>
          <p:cNvSpPr/>
          <p:nvPr/>
        </p:nvSpPr>
        <p:spPr>
          <a:xfrm>
            <a:off x="754906" y="1453529"/>
            <a:ext cx="919513" cy="571214"/>
          </a:xfrm>
          <a:prstGeom prst="flowChartAlternateProcess">
            <a:avLst/>
          </a:prstGeom>
          <a:noFill/>
          <a:ln>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A3083DB3-2B1F-EDCC-6F32-023A485C6825}"/>
              </a:ext>
            </a:extLst>
          </p:cNvPr>
          <p:cNvSpPr txBox="1"/>
          <p:nvPr/>
        </p:nvSpPr>
        <p:spPr>
          <a:xfrm>
            <a:off x="823189" y="1561007"/>
            <a:ext cx="851231" cy="369332"/>
          </a:xfrm>
          <a:prstGeom prst="rect">
            <a:avLst/>
          </a:prstGeom>
          <a:noFill/>
        </p:spPr>
        <p:txBody>
          <a:bodyPr wrap="square" rtlCol="0">
            <a:spAutoFit/>
          </a:bodyPr>
          <a:lstStyle/>
          <a:p>
            <a:r>
              <a:rPr lang="en-US" dirty="0" err="1">
                <a:latin typeface="Source Sans Pro" panose="020B0503030403020204" pitchFamily="34" charset="0"/>
                <a:ea typeface="Source Sans Pro" panose="020B0503030403020204" pitchFamily="34" charset="0"/>
              </a:rPr>
              <a:t>AEVoT</a:t>
            </a:r>
            <a:endParaRPr lang="en-US" dirty="0">
              <a:latin typeface="Source Sans Pro" panose="020B0503030403020204" pitchFamily="34" charset="0"/>
              <a:ea typeface="Source Sans Pro" panose="020B0503030403020204" pitchFamily="34" charset="0"/>
            </a:endParaRPr>
          </a:p>
        </p:txBody>
      </p:sp>
      <p:pic>
        <p:nvPicPr>
          <p:cNvPr id="4" name="Picture 3" descr="A picture containing text, screenshot, font, number&#10;&#10;Description automatically generated">
            <a:extLst>
              <a:ext uri="{FF2B5EF4-FFF2-40B4-BE49-F238E27FC236}">
                <a16:creationId xmlns:a16="http://schemas.microsoft.com/office/drawing/2014/main" id="{DEECFE0A-E999-70EF-085F-27E4701A9636}"/>
              </a:ext>
            </a:extLst>
          </p:cNvPr>
          <p:cNvPicPr>
            <a:picLocks noChangeAspect="1"/>
          </p:cNvPicPr>
          <p:nvPr/>
        </p:nvPicPr>
        <p:blipFill>
          <a:blip r:embed="rId4"/>
          <a:stretch>
            <a:fillRect/>
          </a:stretch>
        </p:blipFill>
        <p:spPr>
          <a:xfrm>
            <a:off x="1742702" y="1816877"/>
            <a:ext cx="4278088" cy="2745895"/>
          </a:xfrm>
          <a:prstGeom prst="rect">
            <a:avLst/>
          </a:prstGeom>
        </p:spPr>
      </p:pic>
      <p:pic>
        <p:nvPicPr>
          <p:cNvPr id="5" name="Picture 2" descr="wivace">
            <a:extLst>
              <a:ext uri="{FF2B5EF4-FFF2-40B4-BE49-F238E27FC236}">
                <a16:creationId xmlns:a16="http://schemas.microsoft.com/office/drawing/2014/main" id="{6BC340F9-C28C-174B-0E92-9FB4970FA9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1145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sz="2800" dirty="0" err="1"/>
              <a:t>EvoLenia</a:t>
            </a:r>
            <a:r>
              <a:rPr lang="en-US" sz="2800" dirty="0"/>
              <a:t> Genetic Algorithm: Selection</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18</a:t>
            </a:fld>
            <a:endParaRPr lang="nb-NO"/>
          </a:p>
        </p:txBody>
      </p:sp>
      <p:pic>
        <p:nvPicPr>
          <p:cNvPr id="7" name="Picture 6" descr="A picture containing text, screenshot, font, line&#10;&#10;Description automatically generated">
            <a:extLst>
              <a:ext uri="{FF2B5EF4-FFF2-40B4-BE49-F238E27FC236}">
                <a16:creationId xmlns:a16="http://schemas.microsoft.com/office/drawing/2014/main" id="{9AA9A27B-0EB0-30FB-6F22-131FFAECBD66}"/>
              </a:ext>
            </a:extLst>
          </p:cNvPr>
          <p:cNvPicPr>
            <a:picLocks noChangeAspect="1"/>
          </p:cNvPicPr>
          <p:nvPr/>
        </p:nvPicPr>
        <p:blipFill>
          <a:blip r:embed="rId3"/>
          <a:stretch>
            <a:fillRect/>
          </a:stretch>
        </p:blipFill>
        <p:spPr>
          <a:xfrm>
            <a:off x="6352681" y="999002"/>
            <a:ext cx="1770252" cy="3516581"/>
          </a:xfrm>
          <a:prstGeom prst="rect">
            <a:avLst/>
          </a:prstGeom>
        </p:spPr>
      </p:pic>
      <p:cxnSp>
        <p:nvCxnSpPr>
          <p:cNvPr id="11" name="Straight Arrow Connector 10">
            <a:extLst>
              <a:ext uri="{FF2B5EF4-FFF2-40B4-BE49-F238E27FC236}">
                <a16:creationId xmlns:a16="http://schemas.microsoft.com/office/drawing/2014/main" id="{D9C6E5EA-9FE3-8221-C81D-7DE1FC0157D0}"/>
              </a:ext>
            </a:extLst>
          </p:cNvPr>
          <p:cNvCxnSpPr>
            <a:cxnSpLocks/>
            <a:stCxn id="12" idx="3"/>
          </p:cNvCxnSpPr>
          <p:nvPr/>
        </p:nvCxnSpPr>
        <p:spPr>
          <a:xfrm>
            <a:off x="2654135" y="1830433"/>
            <a:ext cx="3948548" cy="37690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Alternative Process 11">
            <a:extLst>
              <a:ext uri="{FF2B5EF4-FFF2-40B4-BE49-F238E27FC236}">
                <a16:creationId xmlns:a16="http://schemas.microsoft.com/office/drawing/2014/main" id="{A7B64CAB-9D47-626D-9A2C-594096101AA4}"/>
              </a:ext>
            </a:extLst>
          </p:cNvPr>
          <p:cNvSpPr/>
          <p:nvPr/>
        </p:nvSpPr>
        <p:spPr>
          <a:xfrm>
            <a:off x="754906" y="1453528"/>
            <a:ext cx="1899229" cy="753809"/>
          </a:xfrm>
          <a:prstGeom prst="flowChartAlternateProcess">
            <a:avLst/>
          </a:prstGeom>
          <a:noFill/>
          <a:ln>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A3083DB3-2B1F-EDCC-6F32-023A485C6825}"/>
              </a:ext>
            </a:extLst>
          </p:cNvPr>
          <p:cNvSpPr txBox="1"/>
          <p:nvPr/>
        </p:nvSpPr>
        <p:spPr>
          <a:xfrm>
            <a:off x="823189" y="1561007"/>
            <a:ext cx="1718130" cy="646331"/>
          </a:xfrm>
          <a:prstGeom prst="rect">
            <a:avLst/>
          </a:prstGeom>
          <a:noFill/>
        </p:spPr>
        <p:txBody>
          <a:bodyPr wrap="square" rtlCol="0">
            <a:spAutoFit/>
          </a:bodyPr>
          <a:lstStyle/>
          <a:p>
            <a:r>
              <a:rPr lang="en-US" dirty="0">
                <a:latin typeface="Source Sans Pro" panose="020B0503030403020204" pitchFamily="34" charset="0"/>
                <a:ea typeface="Source Sans Pro" panose="020B0503030403020204" pitchFamily="34" charset="0"/>
              </a:rPr>
              <a:t>Roulette Wheel</a:t>
            </a:r>
          </a:p>
          <a:p>
            <a:r>
              <a:rPr lang="en-US" dirty="0">
                <a:latin typeface="Source Sans Pro" panose="020B0503030403020204" pitchFamily="34" charset="0"/>
                <a:ea typeface="Source Sans Pro" panose="020B0503030403020204" pitchFamily="34" charset="0"/>
              </a:rPr>
              <a:t> Selection</a:t>
            </a:r>
          </a:p>
        </p:txBody>
      </p:sp>
      <p:pic>
        <p:nvPicPr>
          <p:cNvPr id="5" name="Picture 4">
            <a:extLst>
              <a:ext uri="{FF2B5EF4-FFF2-40B4-BE49-F238E27FC236}">
                <a16:creationId xmlns:a16="http://schemas.microsoft.com/office/drawing/2014/main" id="{9B6804C1-EEE7-1077-ADDE-B3D110DDA0F5}"/>
              </a:ext>
            </a:extLst>
          </p:cNvPr>
          <p:cNvPicPr>
            <a:picLocks noChangeAspect="1"/>
          </p:cNvPicPr>
          <p:nvPr/>
        </p:nvPicPr>
        <p:blipFill>
          <a:blip r:embed="rId4"/>
          <a:stretch>
            <a:fillRect/>
          </a:stretch>
        </p:blipFill>
        <p:spPr>
          <a:xfrm>
            <a:off x="2791319" y="2394572"/>
            <a:ext cx="2184441" cy="1858787"/>
          </a:xfrm>
          <a:prstGeom prst="rect">
            <a:avLst/>
          </a:prstGeom>
        </p:spPr>
      </p:pic>
      <p:pic>
        <p:nvPicPr>
          <p:cNvPr id="2" name="Picture 2" descr="wivace">
            <a:extLst>
              <a:ext uri="{FF2B5EF4-FFF2-40B4-BE49-F238E27FC236}">
                <a16:creationId xmlns:a16="http://schemas.microsoft.com/office/drawing/2014/main" id="{4C8DA96C-A57A-5DB6-7E4A-785C6EFF15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43676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sz="2800" dirty="0" err="1"/>
              <a:t>EvoLenia</a:t>
            </a:r>
            <a:r>
              <a:rPr lang="en-US" sz="2800" dirty="0"/>
              <a:t> Genetic Algorithm: Crossover</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19</a:t>
            </a:fld>
            <a:endParaRPr lang="nb-NO"/>
          </a:p>
        </p:txBody>
      </p:sp>
      <p:pic>
        <p:nvPicPr>
          <p:cNvPr id="7" name="Picture 6" descr="A picture containing text, screenshot, font, line&#10;&#10;Description automatically generated">
            <a:extLst>
              <a:ext uri="{FF2B5EF4-FFF2-40B4-BE49-F238E27FC236}">
                <a16:creationId xmlns:a16="http://schemas.microsoft.com/office/drawing/2014/main" id="{9AA9A27B-0EB0-30FB-6F22-131FFAECBD66}"/>
              </a:ext>
            </a:extLst>
          </p:cNvPr>
          <p:cNvPicPr>
            <a:picLocks noChangeAspect="1"/>
          </p:cNvPicPr>
          <p:nvPr/>
        </p:nvPicPr>
        <p:blipFill>
          <a:blip r:embed="rId3"/>
          <a:stretch>
            <a:fillRect/>
          </a:stretch>
        </p:blipFill>
        <p:spPr>
          <a:xfrm>
            <a:off x="6352681" y="999002"/>
            <a:ext cx="1770252" cy="3516581"/>
          </a:xfrm>
          <a:prstGeom prst="rect">
            <a:avLst/>
          </a:prstGeom>
        </p:spPr>
      </p:pic>
      <p:cxnSp>
        <p:nvCxnSpPr>
          <p:cNvPr id="11" name="Straight Arrow Connector 10">
            <a:extLst>
              <a:ext uri="{FF2B5EF4-FFF2-40B4-BE49-F238E27FC236}">
                <a16:creationId xmlns:a16="http://schemas.microsoft.com/office/drawing/2014/main" id="{D9C6E5EA-9FE3-8221-C81D-7DE1FC0157D0}"/>
              </a:ext>
            </a:extLst>
          </p:cNvPr>
          <p:cNvCxnSpPr>
            <a:cxnSpLocks/>
            <a:stCxn id="12" idx="3"/>
          </p:cNvCxnSpPr>
          <p:nvPr/>
        </p:nvCxnSpPr>
        <p:spPr>
          <a:xfrm>
            <a:off x="2654135" y="1830433"/>
            <a:ext cx="3889169" cy="82964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Alternative Process 11">
            <a:extLst>
              <a:ext uri="{FF2B5EF4-FFF2-40B4-BE49-F238E27FC236}">
                <a16:creationId xmlns:a16="http://schemas.microsoft.com/office/drawing/2014/main" id="{A7B64CAB-9D47-626D-9A2C-594096101AA4}"/>
              </a:ext>
            </a:extLst>
          </p:cNvPr>
          <p:cNvSpPr/>
          <p:nvPr/>
        </p:nvSpPr>
        <p:spPr>
          <a:xfrm>
            <a:off x="754906" y="1453528"/>
            <a:ext cx="1899229" cy="753809"/>
          </a:xfrm>
          <a:prstGeom prst="flowChartAlternateProcess">
            <a:avLst/>
          </a:prstGeom>
          <a:noFill/>
          <a:ln>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A3083DB3-2B1F-EDCC-6F32-023A485C6825}"/>
              </a:ext>
            </a:extLst>
          </p:cNvPr>
          <p:cNvSpPr txBox="1"/>
          <p:nvPr/>
        </p:nvSpPr>
        <p:spPr>
          <a:xfrm>
            <a:off x="823189" y="1561007"/>
            <a:ext cx="1718130" cy="369332"/>
          </a:xfrm>
          <a:prstGeom prst="rect">
            <a:avLst/>
          </a:prstGeom>
          <a:noFill/>
        </p:spPr>
        <p:txBody>
          <a:bodyPr wrap="square" rtlCol="0">
            <a:spAutoFit/>
          </a:bodyPr>
          <a:lstStyle/>
          <a:p>
            <a:r>
              <a:rPr lang="en-US" dirty="0">
                <a:latin typeface="Source Sans Pro" panose="020B0503030403020204" pitchFamily="34" charset="0"/>
                <a:ea typeface="Source Sans Pro" panose="020B0503030403020204" pitchFamily="34" charset="0"/>
              </a:rPr>
              <a:t>No Crossover!</a:t>
            </a:r>
          </a:p>
        </p:txBody>
      </p:sp>
      <p:pic>
        <p:nvPicPr>
          <p:cNvPr id="2" name="Picture 2" descr="wivace">
            <a:extLst>
              <a:ext uri="{FF2B5EF4-FFF2-40B4-BE49-F238E27FC236}">
                <a16:creationId xmlns:a16="http://schemas.microsoft.com/office/drawing/2014/main" id="{E16FC7E2-5D2E-E203-A348-B28907D6CF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59046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pPr lvl="0"/>
            <a:r>
              <a:rPr lang="en-US" dirty="0"/>
              <a:t>Contents</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dirty="0"/>
          </a:p>
        </p:txBody>
      </p:sp>
      <p:sp>
        <p:nvSpPr>
          <p:cNvPr id="9" name="Plassholder for bunntekst 8"/>
          <p:cNvSpPr>
            <a:spLocks noGrp="1"/>
          </p:cNvSpPr>
          <p:nvPr>
            <p:ph type="ftr" sz="quarter" idx="11"/>
          </p:nvPr>
        </p:nvSpPr>
        <p:spPr>
          <a:xfrm>
            <a:off x="316835" y="4767263"/>
            <a:ext cx="5926221" cy="273844"/>
          </a:xfrm>
        </p:spPr>
        <p:txBody>
          <a:bodyPr/>
          <a:lstStyle/>
          <a:p>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2</a:t>
            </a:fld>
            <a:endParaRPr lang="nb-NO"/>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idx="1"/>
          </p:nvPr>
        </p:nvSpPr>
        <p:spPr/>
        <p:txBody>
          <a:bodyPr/>
          <a:lstStyle/>
          <a:p>
            <a:r>
              <a:rPr lang="en-US" sz="1800" dirty="0"/>
              <a:t>Motivation and Open Endedness</a:t>
            </a:r>
          </a:p>
          <a:p>
            <a:r>
              <a:rPr lang="en-US" sz="1800" dirty="0"/>
              <a:t>Lenia</a:t>
            </a:r>
          </a:p>
          <a:p>
            <a:r>
              <a:rPr lang="en-US" sz="1800" dirty="0"/>
              <a:t>Evolving complex behavior </a:t>
            </a:r>
          </a:p>
          <a:p>
            <a:pPr lvl="1"/>
            <a:r>
              <a:rPr lang="en-US" sz="1400" dirty="0"/>
              <a:t>Genetic Operators</a:t>
            </a:r>
          </a:p>
          <a:p>
            <a:pPr lvl="1"/>
            <a:r>
              <a:rPr lang="en-US" sz="1400" dirty="0"/>
              <a:t>Evolutionary Lenia</a:t>
            </a:r>
            <a:endParaRPr lang="en-US" sz="1800" dirty="0"/>
          </a:p>
          <a:p>
            <a:r>
              <a:rPr lang="en-US" sz="1800" dirty="0"/>
              <a:t> Results and Conclusions</a:t>
            </a:r>
          </a:p>
        </p:txBody>
      </p:sp>
      <p:pic>
        <p:nvPicPr>
          <p:cNvPr id="2" name="Picture 2" descr="wivace">
            <a:extLst>
              <a:ext uri="{FF2B5EF4-FFF2-40B4-BE49-F238E27FC236}">
                <a16:creationId xmlns:a16="http://schemas.microsoft.com/office/drawing/2014/main" id="{92B70325-3E03-F37D-6380-C0EAD17057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05840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sz="2800" dirty="0" err="1"/>
              <a:t>EvoLenia</a:t>
            </a:r>
            <a:r>
              <a:rPr lang="en-US" sz="2800" dirty="0"/>
              <a:t> Genetic Algorithm: Mutation</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20</a:t>
            </a:fld>
            <a:endParaRPr lang="nb-NO"/>
          </a:p>
        </p:txBody>
      </p:sp>
      <p:pic>
        <p:nvPicPr>
          <p:cNvPr id="7" name="Picture 6" descr="A picture containing text, screenshot, font, line&#10;&#10;Description automatically generated">
            <a:extLst>
              <a:ext uri="{FF2B5EF4-FFF2-40B4-BE49-F238E27FC236}">
                <a16:creationId xmlns:a16="http://schemas.microsoft.com/office/drawing/2014/main" id="{9AA9A27B-0EB0-30FB-6F22-131FFAECBD66}"/>
              </a:ext>
            </a:extLst>
          </p:cNvPr>
          <p:cNvPicPr>
            <a:picLocks noChangeAspect="1"/>
          </p:cNvPicPr>
          <p:nvPr/>
        </p:nvPicPr>
        <p:blipFill>
          <a:blip r:embed="rId3"/>
          <a:stretch>
            <a:fillRect/>
          </a:stretch>
        </p:blipFill>
        <p:spPr>
          <a:xfrm>
            <a:off x="6352681" y="999002"/>
            <a:ext cx="1770252" cy="3516581"/>
          </a:xfrm>
          <a:prstGeom prst="rect">
            <a:avLst/>
          </a:prstGeom>
        </p:spPr>
      </p:pic>
      <p:cxnSp>
        <p:nvCxnSpPr>
          <p:cNvPr id="11" name="Straight Arrow Connector 10">
            <a:extLst>
              <a:ext uri="{FF2B5EF4-FFF2-40B4-BE49-F238E27FC236}">
                <a16:creationId xmlns:a16="http://schemas.microsoft.com/office/drawing/2014/main" id="{D9C6E5EA-9FE3-8221-C81D-7DE1FC0157D0}"/>
              </a:ext>
            </a:extLst>
          </p:cNvPr>
          <p:cNvCxnSpPr>
            <a:cxnSpLocks/>
            <a:stCxn id="12" idx="3"/>
          </p:cNvCxnSpPr>
          <p:nvPr/>
        </p:nvCxnSpPr>
        <p:spPr>
          <a:xfrm>
            <a:off x="2654135" y="1830433"/>
            <a:ext cx="3889169" cy="125121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Alternative Process 11">
            <a:extLst>
              <a:ext uri="{FF2B5EF4-FFF2-40B4-BE49-F238E27FC236}">
                <a16:creationId xmlns:a16="http://schemas.microsoft.com/office/drawing/2014/main" id="{A7B64CAB-9D47-626D-9A2C-594096101AA4}"/>
              </a:ext>
            </a:extLst>
          </p:cNvPr>
          <p:cNvSpPr/>
          <p:nvPr/>
        </p:nvSpPr>
        <p:spPr>
          <a:xfrm>
            <a:off x="754906" y="1453528"/>
            <a:ext cx="1899229" cy="753809"/>
          </a:xfrm>
          <a:prstGeom prst="flowChartAlternateProcess">
            <a:avLst/>
          </a:prstGeom>
          <a:noFill/>
          <a:ln>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A3083DB3-2B1F-EDCC-6F32-023A485C6825}"/>
              </a:ext>
            </a:extLst>
          </p:cNvPr>
          <p:cNvSpPr txBox="1"/>
          <p:nvPr/>
        </p:nvSpPr>
        <p:spPr>
          <a:xfrm>
            <a:off x="823189" y="1561007"/>
            <a:ext cx="1718130" cy="646331"/>
          </a:xfrm>
          <a:prstGeom prst="rect">
            <a:avLst/>
          </a:prstGeom>
          <a:noFill/>
        </p:spPr>
        <p:txBody>
          <a:bodyPr wrap="square" rtlCol="0">
            <a:spAutoFit/>
          </a:bodyPr>
          <a:lstStyle/>
          <a:p>
            <a:r>
              <a:rPr lang="en-US" dirty="0">
                <a:latin typeface="Source Sans Pro" panose="020B0503030403020204" pitchFamily="34" charset="0"/>
                <a:ea typeface="Source Sans Pro" panose="020B0503030403020204" pitchFamily="34" charset="0"/>
              </a:rPr>
              <a:t>Mutation, by perturbation</a:t>
            </a:r>
          </a:p>
        </p:txBody>
      </p:sp>
      <p:sp>
        <p:nvSpPr>
          <p:cNvPr id="4" name="TextBox 3">
            <a:extLst>
              <a:ext uri="{FF2B5EF4-FFF2-40B4-BE49-F238E27FC236}">
                <a16:creationId xmlns:a16="http://schemas.microsoft.com/office/drawing/2014/main" id="{4346453B-0C5F-0655-B09C-4F448740CC92}"/>
              </a:ext>
            </a:extLst>
          </p:cNvPr>
          <p:cNvSpPr txBox="1"/>
          <p:nvPr/>
        </p:nvSpPr>
        <p:spPr>
          <a:xfrm>
            <a:off x="368135" y="2403813"/>
            <a:ext cx="2951018" cy="923330"/>
          </a:xfrm>
          <a:prstGeom prst="rect">
            <a:avLst/>
          </a:prstGeom>
          <a:noFill/>
        </p:spPr>
        <p:txBody>
          <a:bodyPr wrap="square">
            <a:spAutoFit/>
          </a:bodyPr>
          <a:lstStyle/>
          <a:p>
            <a:r>
              <a:rPr lang="en-GB" dirty="0">
                <a:latin typeface="Source Sans Pro" panose="020B0503030403020204" pitchFamily="34" charset="0"/>
                <a:ea typeface="Source Sans Pro" panose="020B0503030403020204" pitchFamily="34" charset="0"/>
                <a:sym typeface="Wingdings" pitchFamily="2" charset="2"/>
              </a:rPr>
              <a:t> </a:t>
            </a:r>
            <a:r>
              <a:rPr lang="en-GB" dirty="0">
                <a:latin typeface="Source Sans Pro" panose="020B0503030403020204" pitchFamily="34" charset="0"/>
                <a:ea typeface="Source Sans Pro" panose="020B0503030403020204" pitchFamily="34" charset="0"/>
              </a:rPr>
              <a:t>B</a:t>
            </a:r>
            <a:r>
              <a:rPr lang="en-GB" sz="1800" dirty="0">
                <a:effectLst/>
                <a:latin typeface="Source Sans Pro" panose="020B0503030403020204" pitchFamily="34" charset="0"/>
                <a:ea typeface="Source Sans Pro" panose="020B0503030403020204" pitchFamily="34" charset="0"/>
              </a:rPr>
              <a:t>y assigning it a random float value between 0 and 1, rounded to 3 decimal places. </a:t>
            </a:r>
            <a:endParaRPr lang="en-GB" dirty="0">
              <a:effectLst/>
              <a:latin typeface="Source Sans Pro" panose="020B0503030403020204" pitchFamily="34" charset="0"/>
              <a:ea typeface="Source Sans Pro" panose="020B0503030403020204" pitchFamily="34" charset="0"/>
            </a:endParaRPr>
          </a:p>
        </p:txBody>
      </p:sp>
      <p:pic>
        <p:nvPicPr>
          <p:cNvPr id="2" name="Picture 2" descr="wivace">
            <a:extLst>
              <a:ext uri="{FF2B5EF4-FFF2-40B4-BE49-F238E27FC236}">
                <a16:creationId xmlns:a16="http://schemas.microsoft.com/office/drawing/2014/main" id="{35412228-1CA3-9A54-C5A7-152DC90E68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09035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dirty="0"/>
              <a:t>Results (AE)</a:t>
            </a:r>
            <a:endParaRPr lang="en-US" sz="2800" dirty="0"/>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21</a:t>
            </a:fld>
            <a:endParaRPr lang="nb-NO"/>
          </a:p>
        </p:txBody>
      </p:sp>
      <p:pic>
        <p:nvPicPr>
          <p:cNvPr id="3" name="Picture 2">
            <a:extLst>
              <a:ext uri="{FF2B5EF4-FFF2-40B4-BE49-F238E27FC236}">
                <a16:creationId xmlns:a16="http://schemas.microsoft.com/office/drawing/2014/main" id="{36AB6043-88A1-20C1-6544-4343B0B4A171}"/>
              </a:ext>
            </a:extLst>
          </p:cNvPr>
          <p:cNvPicPr>
            <a:picLocks noChangeAspect="1"/>
          </p:cNvPicPr>
          <p:nvPr/>
        </p:nvPicPr>
        <p:blipFill>
          <a:blip r:embed="rId3"/>
          <a:stretch>
            <a:fillRect/>
          </a:stretch>
        </p:blipFill>
        <p:spPr>
          <a:xfrm>
            <a:off x="4827481" y="675104"/>
            <a:ext cx="4207624" cy="4374176"/>
          </a:xfrm>
          <a:prstGeom prst="rect">
            <a:avLst/>
          </a:prstGeom>
        </p:spPr>
      </p:pic>
      <p:sp>
        <p:nvSpPr>
          <p:cNvPr id="4" name="Content Placeholder 2">
            <a:extLst>
              <a:ext uri="{FF2B5EF4-FFF2-40B4-BE49-F238E27FC236}">
                <a16:creationId xmlns:a16="http://schemas.microsoft.com/office/drawing/2014/main" id="{15A7EF50-8A22-5053-6C37-C94F02292C06}"/>
              </a:ext>
            </a:extLst>
          </p:cNvPr>
          <p:cNvSpPr>
            <a:spLocks noGrp="1"/>
          </p:cNvSpPr>
          <p:nvPr>
            <p:ph idx="1"/>
          </p:nvPr>
        </p:nvSpPr>
        <p:spPr>
          <a:xfrm>
            <a:off x="457200" y="1200151"/>
            <a:ext cx="3594639" cy="3394472"/>
          </a:xfrm>
        </p:spPr>
        <p:txBody>
          <a:bodyPr/>
          <a:lstStyle/>
          <a:p>
            <a:r>
              <a:rPr lang="en-US" sz="1800" dirty="0"/>
              <a:t>No good fitness could be identified such that it could provide hint for improvement at longer generations</a:t>
            </a:r>
          </a:p>
        </p:txBody>
      </p:sp>
      <p:pic>
        <p:nvPicPr>
          <p:cNvPr id="2" name="Picture 2" descr="wivace">
            <a:extLst>
              <a:ext uri="{FF2B5EF4-FFF2-40B4-BE49-F238E27FC236}">
                <a16:creationId xmlns:a16="http://schemas.microsoft.com/office/drawing/2014/main" id="{C150CCE6-265A-12FF-DC28-2586505F41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329" y="451606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53391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dirty="0"/>
              <a:t>Results (</a:t>
            </a:r>
            <a:r>
              <a:rPr lang="en-US" dirty="0" err="1"/>
              <a:t>VoT</a:t>
            </a:r>
            <a:r>
              <a:rPr lang="en-US" dirty="0"/>
              <a:t>)</a:t>
            </a:r>
            <a:endParaRPr lang="en-US" sz="2800" dirty="0"/>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22</a:t>
            </a:fld>
            <a:endParaRPr lang="nb-NO"/>
          </a:p>
        </p:txBody>
      </p:sp>
      <p:pic>
        <p:nvPicPr>
          <p:cNvPr id="3" name="Picture 2">
            <a:extLst>
              <a:ext uri="{FF2B5EF4-FFF2-40B4-BE49-F238E27FC236}">
                <a16:creationId xmlns:a16="http://schemas.microsoft.com/office/drawing/2014/main" id="{66B153D0-902B-5EC5-C245-603A7A60F135}"/>
              </a:ext>
            </a:extLst>
          </p:cNvPr>
          <p:cNvPicPr>
            <a:picLocks noChangeAspect="1"/>
          </p:cNvPicPr>
          <p:nvPr/>
        </p:nvPicPr>
        <p:blipFill>
          <a:blip r:embed="rId3"/>
          <a:stretch>
            <a:fillRect/>
          </a:stretch>
        </p:blipFill>
        <p:spPr>
          <a:xfrm>
            <a:off x="4705002" y="644964"/>
            <a:ext cx="4276901" cy="4366003"/>
          </a:xfrm>
          <a:prstGeom prst="rect">
            <a:avLst/>
          </a:prstGeom>
        </p:spPr>
      </p:pic>
      <p:sp>
        <p:nvSpPr>
          <p:cNvPr id="2" name="Content Placeholder 2">
            <a:extLst>
              <a:ext uri="{FF2B5EF4-FFF2-40B4-BE49-F238E27FC236}">
                <a16:creationId xmlns:a16="http://schemas.microsoft.com/office/drawing/2014/main" id="{0715366B-E932-7718-EC5E-7F16C1D65F4E}"/>
              </a:ext>
            </a:extLst>
          </p:cNvPr>
          <p:cNvSpPr>
            <a:spLocks noGrp="1"/>
          </p:cNvSpPr>
          <p:nvPr>
            <p:ph idx="1"/>
          </p:nvPr>
        </p:nvSpPr>
        <p:spPr>
          <a:xfrm>
            <a:off x="457200" y="1200151"/>
            <a:ext cx="3594639" cy="3394472"/>
          </a:xfrm>
        </p:spPr>
        <p:txBody>
          <a:bodyPr/>
          <a:lstStyle/>
          <a:p>
            <a:r>
              <a:rPr lang="en-US" sz="1800" dirty="0"/>
              <a:t>A plot could be identified that could hint scope of improvement when run for longer generations!</a:t>
            </a:r>
          </a:p>
        </p:txBody>
      </p:sp>
      <p:pic>
        <p:nvPicPr>
          <p:cNvPr id="5" name="Picture 4" descr="A picture containing text, receipt, plot, line&#10;&#10;Description automatically generated">
            <a:extLst>
              <a:ext uri="{FF2B5EF4-FFF2-40B4-BE49-F238E27FC236}">
                <a16:creationId xmlns:a16="http://schemas.microsoft.com/office/drawing/2014/main" id="{A798C928-2063-83F2-80CA-19DB594EDB1A}"/>
              </a:ext>
            </a:extLst>
          </p:cNvPr>
          <p:cNvPicPr>
            <a:picLocks noChangeAspect="1"/>
          </p:cNvPicPr>
          <p:nvPr/>
        </p:nvPicPr>
        <p:blipFill>
          <a:blip r:embed="rId4"/>
          <a:stretch>
            <a:fillRect/>
          </a:stretch>
        </p:blipFill>
        <p:spPr>
          <a:xfrm>
            <a:off x="295099" y="2680970"/>
            <a:ext cx="4276901" cy="1787426"/>
          </a:xfrm>
          <a:prstGeom prst="rect">
            <a:avLst/>
          </a:prstGeom>
        </p:spPr>
      </p:pic>
      <p:cxnSp>
        <p:nvCxnSpPr>
          <p:cNvPr id="11" name="Straight Connector 10">
            <a:extLst>
              <a:ext uri="{FF2B5EF4-FFF2-40B4-BE49-F238E27FC236}">
                <a16:creationId xmlns:a16="http://schemas.microsoft.com/office/drawing/2014/main" id="{8D29A34A-0F7B-24A4-3226-0CFFD7C92F06}"/>
              </a:ext>
            </a:extLst>
          </p:cNvPr>
          <p:cNvCxnSpPr>
            <a:cxnSpLocks/>
          </p:cNvCxnSpPr>
          <p:nvPr/>
        </p:nvCxnSpPr>
        <p:spPr>
          <a:xfrm flipH="1" flipV="1">
            <a:off x="4572000" y="2679549"/>
            <a:ext cx="2271453" cy="551331"/>
          </a:xfrm>
          <a:prstGeom prst="line">
            <a:avLst/>
          </a:prstGeom>
        </p:spPr>
        <p:style>
          <a:lnRef idx="2">
            <a:schemeClr val="dk1"/>
          </a:lnRef>
          <a:fillRef idx="0">
            <a:schemeClr val="dk1"/>
          </a:fillRef>
          <a:effectRef idx="1">
            <a:schemeClr val="dk1"/>
          </a:effectRef>
          <a:fontRef idx="minor">
            <a:schemeClr val="tx1"/>
          </a:fontRef>
        </p:style>
      </p:cxnSp>
      <p:cxnSp>
        <p:nvCxnSpPr>
          <p:cNvPr id="12" name="Straight Connector 11">
            <a:extLst>
              <a:ext uri="{FF2B5EF4-FFF2-40B4-BE49-F238E27FC236}">
                <a16:creationId xmlns:a16="http://schemas.microsoft.com/office/drawing/2014/main" id="{A40E39EB-6E39-3333-B2E9-6FD2CC406AD3}"/>
              </a:ext>
            </a:extLst>
          </p:cNvPr>
          <p:cNvCxnSpPr>
            <a:cxnSpLocks/>
          </p:cNvCxnSpPr>
          <p:nvPr/>
        </p:nvCxnSpPr>
        <p:spPr>
          <a:xfrm flipH="1">
            <a:off x="4572000" y="4126784"/>
            <a:ext cx="2271453" cy="371752"/>
          </a:xfrm>
          <a:prstGeom prst="line">
            <a:avLst/>
          </a:prstGeom>
        </p:spPr>
        <p:style>
          <a:lnRef idx="2">
            <a:schemeClr val="dk1"/>
          </a:lnRef>
          <a:fillRef idx="0">
            <a:schemeClr val="dk1"/>
          </a:fillRef>
          <a:effectRef idx="1">
            <a:schemeClr val="dk1"/>
          </a:effectRef>
          <a:fontRef idx="minor">
            <a:schemeClr val="tx1"/>
          </a:fontRef>
        </p:style>
      </p:cxnSp>
      <p:sp>
        <p:nvSpPr>
          <p:cNvPr id="15" name="Rectangle 14">
            <a:extLst>
              <a:ext uri="{FF2B5EF4-FFF2-40B4-BE49-F238E27FC236}">
                <a16:creationId xmlns:a16="http://schemas.microsoft.com/office/drawing/2014/main" id="{FAD25BE2-22D5-4006-92E4-FBD5CDBAC76B}"/>
              </a:ext>
            </a:extLst>
          </p:cNvPr>
          <p:cNvSpPr/>
          <p:nvPr/>
        </p:nvSpPr>
        <p:spPr>
          <a:xfrm>
            <a:off x="182880" y="2680970"/>
            <a:ext cx="4389120" cy="1787426"/>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2" descr="wivace">
            <a:extLst>
              <a:ext uri="{FF2B5EF4-FFF2-40B4-BE49-F238E27FC236}">
                <a16:creationId xmlns:a16="http://schemas.microsoft.com/office/drawing/2014/main" id="{CF4D04AE-C37B-F5D9-0FED-060B60ED6E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73235" y="4767263"/>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43759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dirty="0"/>
              <a:t>Results (</a:t>
            </a:r>
            <a:r>
              <a:rPr lang="en-US" dirty="0" err="1"/>
              <a:t>AEVoT</a:t>
            </a:r>
            <a:r>
              <a:rPr lang="en-US" dirty="0"/>
              <a:t>)</a:t>
            </a:r>
            <a:endParaRPr lang="en-US" sz="2800" dirty="0"/>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23</a:t>
            </a:fld>
            <a:endParaRPr lang="nb-NO"/>
          </a:p>
        </p:txBody>
      </p:sp>
      <p:pic>
        <p:nvPicPr>
          <p:cNvPr id="3" name="Picture 2">
            <a:extLst>
              <a:ext uri="{FF2B5EF4-FFF2-40B4-BE49-F238E27FC236}">
                <a16:creationId xmlns:a16="http://schemas.microsoft.com/office/drawing/2014/main" id="{1DD75C7A-FC57-8FA5-1E78-EFA22A94D50F}"/>
              </a:ext>
            </a:extLst>
          </p:cNvPr>
          <p:cNvPicPr>
            <a:picLocks noChangeAspect="1"/>
          </p:cNvPicPr>
          <p:nvPr/>
        </p:nvPicPr>
        <p:blipFill>
          <a:blip r:embed="rId3"/>
          <a:stretch>
            <a:fillRect/>
          </a:stretch>
        </p:blipFill>
        <p:spPr>
          <a:xfrm>
            <a:off x="4859647" y="676731"/>
            <a:ext cx="3934096" cy="4089821"/>
          </a:xfrm>
          <a:prstGeom prst="rect">
            <a:avLst/>
          </a:prstGeom>
        </p:spPr>
      </p:pic>
      <p:cxnSp>
        <p:nvCxnSpPr>
          <p:cNvPr id="2" name="Straight Connector 1">
            <a:extLst>
              <a:ext uri="{FF2B5EF4-FFF2-40B4-BE49-F238E27FC236}">
                <a16:creationId xmlns:a16="http://schemas.microsoft.com/office/drawing/2014/main" id="{692A4016-49F1-FDE5-F458-9DA871365471}"/>
              </a:ext>
            </a:extLst>
          </p:cNvPr>
          <p:cNvCxnSpPr>
            <a:cxnSpLocks/>
          </p:cNvCxnSpPr>
          <p:nvPr/>
        </p:nvCxnSpPr>
        <p:spPr>
          <a:xfrm flipH="1" flipV="1">
            <a:off x="4385897" y="2786743"/>
            <a:ext cx="473749" cy="336338"/>
          </a:xfrm>
          <a:prstGeom prst="line">
            <a:avLst/>
          </a:prstGeom>
        </p:spPr>
        <p:style>
          <a:lnRef idx="2">
            <a:schemeClr val="dk1"/>
          </a:lnRef>
          <a:fillRef idx="0">
            <a:schemeClr val="dk1"/>
          </a:fillRef>
          <a:effectRef idx="1">
            <a:schemeClr val="dk1"/>
          </a:effectRef>
          <a:fontRef idx="minor">
            <a:schemeClr val="tx1"/>
          </a:fontRef>
        </p:style>
      </p:cxnSp>
      <p:cxnSp>
        <p:nvCxnSpPr>
          <p:cNvPr id="4" name="Straight Connector 3">
            <a:extLst>
              <a:ext uri="{FF2B5EF4-FFF2-40B4-BE49-F238E27FC236}">
                <a16:creationId xmlns:a16="http://schemas.microsoft.com/office/drawing/2014/main" id="{9DD54182-0502-4A48-FC8C-CE979F7A33EC}"/>
              </a:ext>
            </a:extLst>
          </p:cNvPr>
          <p:cNvCxnSpPr>
            <a:cxnSpLocks/>
          </p:cNvCxnSpPr>
          <p:nvPr/>
        </p:nvCxnSpPr>
        <p:spPr>
          <a:xfrm flipH="1">
            <a:off x="4385897" y="3943905"/>
            <a:ext cx="473750" cy="585774"/>
          </a:xfrm>
          <a:prstGeom prst="line">
            <a:avLst/>
          </a:prstGeom>
        </p:spPr>
        <p:style>
          <a:lnRef idx="2">
            <a:schemeClr val="dk1"/>
          </a:lnRef>
          <a:fillRef idx="0">
            <a:schemeClr val="dk1"/>
          </a:fillRef>
          <a:effectRef idx="1">
            <a:schemeClr val="dk1"/>
          </a:effectRef>
          <a:fontRef idx="minor">
            <a:schemeClr val="tx1"/>
          </a:fontRef>
        </p:style>
      </p:cxnSp>
      <p:pic>
        <p:nvPicPr>
          <p:cNvPr id="7" name="Picture 6" descr="A picture containing text, screenshot, plot, line&#10;&#10;Description automatically generated">
            <a:extLst>
              <a:ext uri="{FF2B5EF4-FFF2-40B4-BE49-F238E27FC236}">
                <a16:creationId xmlns:a16="http://schemas.microsoft.com/office/drawing/2014/main" id="{ABFCA9CF-F7AD-784C-4AF6-F0D418896449}"/>
              </a:ext>
            </a:extLst>
          </p:cNvPr>
          <p:cNvPicPr>
            <a:picLocks noChangeAspect="1"/>
          </p:cNvPicPr>
          <p:nvPr/>
        </p:nvPicPr>
        <p:blipFill>
          <a:blip r:embed="rId4"/>
          <a:stretch>
            <a:fillRect/>
          </a:stretch>
        </p:blipFill>
        <p:spPr>
          <a:xfrm>
            <a:off x="158933" y="2725460"/>
            <a:ext cx="4226964" cy="1742936"/>
          </a:xfrm>
          <a:prstGeom prst="rect">
            <a:avLst/>
          </a:prstGeom>
        </p:spPr>
      </p:pic>
      <p:sp>
        <p:nvSpPr>
          <p:cNvPr id="15" name="Rectangle 14">
            <a:extLst>
              <a:ext uri="{FF2B5EF4-FFF2-40B4-BE49-F238E27FC236}">
                <a16:creationId xmlns:a16="http://schemas.microsoft.com/office/drawing/2014/main" id="{870CCBD2-A806-2E69-BDE8-D03D1D4EE462}"/>
              </a:ext>
            </a:extLst>
          </p:cNvPr>
          <p:cNvSpPr/>
          <p:nvPr/>
        </p:nvSpPr>
        <p:spPr>
          <a:xfrm>
            <a:off x="182880" y="2725460"/>
            <a:ext cx="4203016" cy="1742936"/>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Content Placeholder 2">
            <a:extLst>
              <a:ext uri="{FF2B5EF4-FFF2-40B4-BE49-F238E27FC236}">
                <a16:creationId xmlns:a16="http://schemas.microsoft.com/office/drawing/2014/main" id="{5261F890-22BA-C7E4-9504-5A0DD293024A}"/>
              </a:ext>
            </a:extLst>
          </p:cNvPr>
          <p:cNvSpPr>
            <a:spLocks noGrp="1"/>
          </p:cNvSpPr>
          <p:nvPr>
            <p:ph idx="1"/>
          </p:nvPr>
        </p:nvSpPr>
        <p:spPr>
          <a:xfrm>
            <a:off x="457200" y="1200151"/>
            <a:ext cx="3594639" cy="3394472"/>
          </a:xfrm>
        </p:spPr>
        <p:txBody>
          <a:bodyPr/>
          <a:lstStyle/>
          <a:p>
            <a:r>
              <a:rPr lang="en-US" sz="1800" dirty="0"/>
              <a:t>A plot could be identified that could hint scope of improvement when run for longer generations!</a:t>
            </a:r>
          </a:p>
        </p:txBody>
      </p:sp>
      <p:pic>
        <p:nvPicPr>
          <p:cNvPr id="5" name="Picture 2" descr="wivace">
            <a:extLst>
              <a:ext uri="{FF2B5EF4-FFF2-40B4-BE49-F238E27FC236}">
                <a16:creationId xmlns:a16="http://schemas.microsoft.com/office/drawing/2014/main" id="{22586B54-A33E-2D10-8BF0-A928B8B0F9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41455" y="4794586"/>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63522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dirty="0"/>
              <a:t>Results (2500 generations)</a:t>
            </a:r>
            <a:endParaRPr lang="en-US" sz="2800" dirty="0"/>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24</a:t>
            </a:fld>
            <a:endParaRPr lang="nb-NO"/>
          </a:p>
        </p:txBody>
      </p:sp>
      <p:pic>
        <p:nvPicPr>
          <p:cNvPr id="3" name="Picture 2">
            <a:extLst>
              <a:ext uri="{FF2B5EF4-FFF2-40B4-BE49-F238E27FC236}">
                <a16:creationId xmlns:a16="http://schemas.microsoft.com/office/drawing/2014/main" id="{B419A253-9C38-07C6-F69E-E9CF00665B4A}"/>
              </a:ext>
            </a:extLst>
          </p:cNvPr>
          <p:cNvPicPr>
            <a:picLocks noChangeAspect="1"/>
          </p:cNvPicPr>
          <p:nvPr/>
        </p:nvPicPr>
        <p:blipFill>
          <a:blip r:embed="rId3"/>
          <a:stretch>
            <a:fillRect/>
          </a:stretch>
        </p:blipFill>
        <p:spPr>
          <a:xfrm>
            <a:off x="1415663" y="1424305"/>
            <a:ext cx="6312673" cy="3044091"/>
          </a:xfrm>
          <a:prstGeom prst="rect">
            <a:avLst/>
          </a:prstGeom>
        </p:spPr>
      </p:pic>
      <p:pic>
        <p:nvPicPr>
          <p:cNvPr id="2" name="Picture 2" descr="wivace">
            <a:extLst>
              <a:ext uri="{FF2B5EF4-FFF2-40B4-BE49-F238E27FC236}">
                <a16:creationId xmlns:a16="http://schemas.microsoft.com/office/drawing/2014/main" id="{2E156AB2-1B1F-9412-67F4-39E3D729BC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19591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dirty="0"/>
              <a:t>Results (Known Kernel Evolution)</a:t>
            </a:r>
            <a:endParaRPr lang="en-US" sz="2800" dirty="0"/>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25</a:t>
            </a:fld>
            <a:endParaRPr lang="nb-NO"/>
          </a:p>
        </p:txBody>
      </p:sp>
      <p:pic>
        <p:nvPicPr>
          <p:cNvPr id="5" name="Picture 4">
            <a:extLst>
              <a:ext uri="{FF2B5EF4-FFF2-40B4-BE49-F238E27FC236}">
                <a16:creationId xmlns:a16="http://schemas.microsoft.com/office/drawing/2014/main" id="{0B942BE2-F6B5-1D68-779D-FD3A7B52494F}"/>
              </a:ext>
            </a:extLst>
          </p:cNvPr>
          <p:cNvPicPr>
            <a:picLocks noChangeAspect="1"/>
          </p:cNvPicPr>
          <p:nvPr/>
        </p:nvPicPr>
        <p:blipFill>
          <a:blip r:embed="rId3"/>
          <a:stretch>
            <a:fillRect/>
          </a:stretch>
        </p:blipFill>
        <p:spPr>
          <a:xfrm>
            <a:off x="685800" y="1311140"/>
            <a:ext cx="7772400" cy="3007781"/>
          </a:xfrm>
          <a:prstGeom prst="rect">
            <a:avLst/>
          </a:prstGeom>
        </p:spPr>
      </p:pic>
      <p:pic>
        <p:nvPicPr>
          <p:cNvPr id="2" name="Picture 2" descr="wivace">
            <a:extLst>
              <a:ext uri="{FF2B5EF4-FFF2-40B4-BE49-F238E27FC236}">
                <a16:creationId xmlns:a16="http://schemas.microsoft.com/office/drawing/2014/main" id="{48EAB1A4-210C-6B0F-0891-1D25CA66A2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0503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sz="2800" dirty="0"/>
              <a:t>Challenges, Learnings and Conclusion</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26</a:t>
            </a:fld>
            <a:endParaRPr lang="nb-NO"/>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idx="1"/>
          </p:nvPr>
        </p:nvSpPr>
        <p:spPr/>
        <p:txBody>
          <a:bodyPr/>
          <a:lstStyle/>
          <a:p>
            <a:r>
              <a:rPr lang="en-US" sz="1800" dirty="0"/>
              <a:t>Challenges (Project Related)</a:t>
            </a:r>
          </a:p>
          <a:p>
            <a:pPr lvl="1"/>
            <a:r>
              <a:rPr lang="en-US" sz="1400" dirty="0"/>
              <a:t>Memory and Computation: EC requires time!</a:t>
            </a:r>
          </a:p>
          <a:p>
            <a:pPr lvl="1"/>
            <a:r>
              <a:rPr lang="en-US" sz="1400" dirty="0"/>
              <a:t>Boon or Bane: Flexibility of Lenia parameters</a:t>
            </a:r>
          </a:p>
          <a:p>
            <a:pPr lvl="1"/>
            <a:r>
              <a:rPr lang="en-US" sz="1400" dirty="0"/>
              <a:t>How to scale AutoEncoder fitness on same scale as </a:t>
            </a:r>
            <a:r>
              <a:rPr lang="en-US" sz="1400" dirty="0" err="1"/>
              <a:t>VoT</a:t>
            </a:r>
            <a:r>
              <a:rPr lang="en-US" sz="1400" dirty="0"/>
              <a:t> and </a:t>
            </a:r>
            <a:r>
              <a:rPr lang="en-US" sz="1400" dirty="0" err="1"/>
              <a:t>AEVoT</a:t>
            </a:r>
            <a:r>
              <a:rPr lang="en-US" sz="1400" dirty="0"/>
              <a:t>?</a:t>
            </a:r>
          </a:p>
          <a:p>
            <a:pPr lvl="1"/>
            <a:r>
              <a:rPr lang="en-US" sz="1400" dirty="0"/>
              <a:t>Training a right size of bottleneck for AE fitness: How much information we can afford to lose?</a:t>
            </a:r>
          </a:p>
        </p:txBody>
      </p:sp>
      <p:pic>
        <p:nvPicPr>
          <p:cNvPr id="2" name="Picture 2" descr="wivace">
            <a:extLst>
              <a:ext uri="{FF2B5EF4-FFF2-40B4-BE49-F238E27FC236}">
                <a16:creationId xmlns:a16="http://schemas.microsoft.com/office/drawing/2014/main" id="{531ABF30-C3A7-58AB-95CC-1A762EBC77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08690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7A78EEE-31FC-ADB0-B57D-FA14A1B71683}"/>
              </a:ext>
            </a:extLst>
          </p:cNvPr>
          <p:cNvSpPr txBox="1"/>
          <p:nvPr/>
        </p:nvSpPr>
        <p:spPr>
          <a:xfrm>
            <a:off x="6390892" y="1839741"/>
            <a:ext cx="2196977" cy="2215991"/>
          </a:xfrm>
          <a:prstGeom prst="rect">
            <a:avLst/>
          </a:prstGeom>
          <a:noFill/>
        </p:spPr>
        <p:txBody>
          <a:bodyPr wrap="square">
            <a:spAutoFit/>
          </a:bodyPr>
          <a:lstStyle/>
          <a:p>
            <a:r>
              <a:rPr lang="en-US" sz="13800" dirty="0"/>
              <a:t>🧬</a:t>
            </a:r>
            <a:endParaRPr lang="en-US" sz="4000" dirty="0"/>
          </a:p>
        </p:txBody>
      </p:sp>
      <p:sp>
        <p:nvSpPr>
          <p:cNvPr id="6" name="Tittel 5"/>
          <p:cNvSpPr>
            <a:spLocks noGrp="1"/>
          </p:cNvSpPr>
          <p:nvPr>
            <p:ph type="title"/>
          </p:nvPr>
        </p:nvSpPr>
        <p:spPr/>
        <p:txBody>
          <a:bodyPr>
            <a:normAutofit fontScale="90000"/>
          </a:bodyPr>
          <a:lstStyle/>
          <a:p>
            <a:r>
              <a:rPr lang="en-US" sz="2800" dirty="0"/>
              <a:t>Challenges, Learnings and Conclusion</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27</a:t>
            </a:fld>
            <a:endParaRPr lang="nb-NO"/>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idx="1"/>
          </p:nvPr>
        </p:nvSpPr>
        <p:spPr>
          <a:xfrm>
            <a:off x="457200" y="1200151"/>
            <a:ext cx="5344093" cy="3394472"/>
          </a:xfrm>
        </p:spPr>
        <p:txBody>
          <a:bodyPr/>
          <a:lstStyle/>
          <a:p>
            <a:r>
              <a:rPr lang="en-US" sz="1800" dirty="0"/>
              <a:t>Challenges (Concept based)</a:t>
            </a:r>
          </a:p>
          <a:p>
            <a:pPr lvl="1"/>
            <a:r>
              <a:rPr lang="en-US" sz="1400" dirty="0">
                <a:solidFill>
                  <a:srgbClr val="00B0F0"/>
                </a:solidFill>
              </a:rPr>
              <a:t>Automated Discovery</a:t>
            </a:r>
            <a:r>
              <a:rPr lang="en-US" sz="1400" dirty="0"/>
              <a:t>: Novelty Search, Quality Diversity, Interactive EC for Morphogenesis</a:t>
            </a:r>
          </a:p>
          <a:p>
            <a:pPr lvl="1"/>
            <a:r>
              <a:rPr lang="en-US" sz="1400" dirty="0">
                <a:solidFill>
                  <a:srgbClr val="00B050"/>
                </a:solidFill>
              </a:rPr>
              <a:t>Emergent Agency</a:t>
            </a:r>
            <a:r>
              <a:rPr lang="en-US" sz="1400" dirty="0"/>
              <a:t>: Neural CA, Sensorimotor Lenia, Train creatures by backprop, avoid obstacles, eat energy</a:t>
            </a:r>
          </a:p>
          <a:p>
            <a:pPr lvl="1"/>
            <a:r>
              <a:rPr lang="en-US" sz="1400" dirty="0">
                <a:solidFill>
                  <a:srgbClr val="FF0000"/>
                </a:solidFill>
              </a:rPr>
              <a:t>Swarm Cognition</a:t>
            </a:r>
            <a:r>
              <a:rPr lang="en-US" sz="1400" dirty="0"/>
              <a:t>: Evolve collective behaviors &amp; intelligence; Biological levels - organelles, cells, organisms, colonies/societies</a:t>
            </a:r>
          </a:p>
          <a:p>
            <a:pPr lvl="1"/>
            <a:r>
              <a:rPr lang="en-US" sz="1400" dirty="0">
                <a:solidFill>
                  <a:srgbClr val="7030A0"/>
                </a:solidFill>
              </a:rPr>
              <a:t>Open Endedness</a:t>
            </a:r>
            <a:r>
              <a:rPr lang="en-US" sz="1400" dirty="0"/>
              <a:t>: Complexity, emergence of behavior, self-replication, movement etc.</a:t>
            </a:r>
          </a:p>
          <a:p>
            <a:pPr lvl="1"/>
            <a:r>
              <a:rPr lang="en-US" sz="1400" dirty="0">
                <a:solidFill>
                  <a:schemeClr val="accent2">
                    <a:lumMod val="75000"/>
                  </a:schemeClr>
                </a:solidFill>
              </a:rPr>
              <a:t>Turing Completeness</a:t>
            </a:r>
            <a:r>
              <a:rPr lang="en-US" sz="1400" dirty="0"/>
              <a:t>: Can Lenia perform memory-based operations, logic gates etc. </a:t>
            </a:r>
            <a:endParaRPr lang="en-US" sz="1400" dirty="0">
              <a:solidFill>
                <a:schemeClr val="accent2">
                  <a:lumMod val="75000"/>
                </a:schemeClr>
              </a:solidFill>
            </a:endParaRPr>
          </a:p>
        </p:txBody>
      </p:sp>
      <p:pic>
        <p:nvPicPr>
          <p:cNvPr id="2" name="Picture 2" descr="wivace">
            <a:extLst>
              <a:ext uri="{FF2B5EF4-FFF2-40B4-BE49-F238E27FC236}">
                <a16:creationId xmlns:a16="http://schemas.microsoft.com/office/drawing/2014/main" id="{EF2A57A9-424A-AFA2-E367-741F072DEE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FF7B7BC-AC77-EFF7-9393-12C60EBF3410}"/>
              </a:ext>
            </a:extLst>
          </p:cNvPr>
          <p:cNvSpPr txBox="1"/>
          <p:nvPr/>
        </p:nvSpPr>
        <p:spPr>
          <a:xfrm>
            <a:off x="960787" y="4170043"/>
            <a:ext cx="3817103" cy="369332"/>
          </a:xfrm>
          <a:prstGeom prst="rect">
            <a:avLst/>
          </a:prstGeom>
          <a:noFill/>
        </p:spPr>
        <p:txBody>
          <a:bodyPr wrap="square" rtlCol="0">
            <a:spAutoFit/>
          </a:bodyPr>
          <a:lstStyle/>
          <a:p>
            <a:r>
              <a:rPr lang="en-US" sz="900" dirty="0"/>
              <a:t>Ref: Open Science Lenia, Bert Chan, Will Cavendish ALIFE 2021</a:t>
            </a:r>
          </a:p>
          <a:p>
            <a:r>
              <a:rPr lang="en-US" sz="900" dirty="0"/>
              <a:t>https://openlenia.github.io/</a:t>
            </a:r>
          </a:p>
        </p:txBody>
      </p:sp>
    </p:spTree>
    <p:extLst>
      <p:ext uri="{BB962C8B-B14F-4D97-AF65-F5344CB8AC3E}">
        <p14:creationId xmlns:p14="http://schemas.microsoft.com/office/powerpoint/2010/main" val="30749920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sz="2800" dirty="0"/>
              <a:t>Challenges, Learnings and Conclusion</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28</a:t>
            </a:fld>
            <a:endParaRPr lang="nb-NO"/>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idx="1"/>
          </p:nvPr>
        </p:nvSpPr>
        <p:spPr/>
        <p:txBody>
          <a:bodyPr/>
          <a:lstStyle/>
          <a:p>
            <a:r>
              <a:rPr lang="en-US" sz="1800" dirty="0"/>
              <a:t>Learnings</a:t>
            </a:r>
          </a:p>
          <a:p>
            <a:pPr lvl="1"/>
            <a:r>
              <a:rPr lang="en-US" sz="1400" dirty="0"/>
              <a:t>Evolution is time taking!</a:t>
            </a:r>
          </a:p>
          <a:p>
            <a:pPr lvl="1"/>
            <a:r>
              <a:rPr lang="en-US" sz="1400" dirty="0"/>
              <a:t>A strong hypothesis and supporting proofs, yields good results (We discovered a ring forming bacteria)</a:t>
            </a:r>
          </a:p>
          <a:p>
            <a:pPr lvl="1"/>
            <a:r>
              <a:rPr lang="en-US" sz="1400" dirty="0" err="1"/>
              <a:t>LaTex</a:t>
            </a:r>
            <a:r>
              <a:rPr lang="en-US" sz="1400" dirty="0"/>
              <a:t> report / </a:t>
            </a:r>
            <a:r>
              <a:rPr lang="en-US" sz="1400" dirty="0" err="1"/>
              <a:t>arXiv</a:t>
            </a:r>
            <a:endParaRPr lang="en-US" sz="1400" dirty="0"/>
          </a:p>
          <a:p>
            <a:pPr lvl="1"/>
            <a:r>
              <a:rPr lang="en-US" sz="1400" dirty="0"/>
              <a:t>Explore Lenia Space and Exploit Kernel </a:t>
            </a:r>
          </a:p>
          <a:p>
            <a:pPr lvl="1"/>
            <a:r>
              <a:rPr lang="en-US" sz="1400" dirty="0"/>
              <a:t>Highly experimental</a:t>
            </a:r>
          </a:p>
          <a:p>
            <a:pPr lvl="1"/>
            <a:r>
              <a:rPr lang="en-US" sz="1400" dirty="0"/>
              <a:t>Lenia, as a computational system, provides a platform for exploring emergent behaviors that mimic some of the properties of living systems, such as self-organization, pattern formation, and adaptation to changing environments.</a:t>
            </a:r>
          </a:p>
          <a:p>
            <a:pPr lvl="1"/>
            <a:endParaRPr lang="en-US" sz="1400" dirty="0"/>
          </a:p>
          <a:p>
            <a:pPr lvl="1"/>
            <a:endParaRPr lang="en-US" sz="1400" dirty="0"/>
          </a:p>
          <a:p>
            <a:pPr lvl="1"/>
            <a:endParaRPr lang="en-US" sz="1400" dirty="0"/>
          </a:p>
          <a:p>
            <a:pPr lvl="1"/>
            <a:endParaRPr lang="en-US" sz="1400" dirty="0"/>
          </a:p>
        </p:txBody>
      </p:sp>
      <p:pic>
        <p:nvPicPr>
          <p:cNvPr id="2" name="Picture 2" descr="wivace">
            <a:extLst>
              <a:ext uri="{FF2B5EF4-FFF2-40B4-BE49-F238E27FC236}">
                <a16:creationId xmlns:a16="http://schemas.microsoft.com/office/drawing/2014/main" id="{E05FB885-356F-42A7-1DC4-878C8F60EF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30204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r>
              <a:rPr lang="en-US" sz="2800" dirty="0"/>
              <a:t>Challenges, Learnings and Conclusion</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29</a:t>
            </a:fld>
            <a:endParaRPr lang="nb-NO"/>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idx="1"/>
          </p:nvPr>
        </p:nvSpPr>
        <p:spPr/>
        <p:txBody>
          <a:bodyPr/>
          <a:lstStyle/>
          <a:p>
            <a:r>
              <a:rPr lang="en-US" sz="1800" dirty="0"/>
              <a:t>Conclusion</a:t>
            </a:r>
          </a:p>
          <a:p>
            <a:pPr lvl="1"/>
            <a:r>
              <a:rPr lang="en-US" sz="1400" dirty="0"/>
              <a:t>Reproduced Standard Lenia</a:t>
            </a:r>
          </a:p>
          <a:p>
            <a:pPr lvl="1"/>
            <a:r>
              <a:rPr lang="en-US" sz="1400" dirty="0"/>
              <a:t>Setup EC with three fitness: </a:t>
            </a:r>
            <a:r>
              <a:rPr lang="en-US" sz="1400" dirty="0" err="1"/>
              <a:t>VoT</a:t>
            </a:r>
            <a:r>
              <a:rPr lang="en-US" sz="1400" dirty="0"/>
              <a:t>, AE, and </a:t>
            </a:r>
            <a:r>
              <a:rPr lang="en-US" sz="1400" dirty="0" err="1"/>
              <a:t>AEVoT</a:t>
            </a:r>
            <a:endParaRPr lang="en-US" sz="1400" dirty="0"/>
          </a:p>
          <a:p>
            <a:pPr lvl="1"/>
            <a:r>
              <a:rPr lang="en-US" sz="1400" dirty="0"/>
              <a:t>We ran 27 standard known configuration experiments</a:t>
            </a:r>
          </a:p>
          <a:p>
            <a:pPr lvl="1"/>
            <a:r>
              <a:rPr lang="en-US" sz="1400" dirty="0"/>
              <a:t>5 known kernel experiments</a:t>
            </a:r>
          </a:p>
          <a:p>
            <a:pPr lvl="1"/>
            <a:r>
              <a:rPr lang="en-US" sz="1400" dirty="0"/>
              <a:t>2 long generation size experiments</a:t>
            </a:r>
          </a:p>
          <a:p>
            <a:pPr lvl="1"/>
            <a:r>
              <a:rPr lang="en-US" sz="1400" dirty="0"/>
              <a:t>Five-fold validation</a:t>
            </a:r>
          </a:p>
          <a:p>
            <a:pPr lvl="1"/>
            <a:r>
              <a:rPr lang="en-US" sz="1400" dirty="0"/>
              <a:t>Discovered a ring forming bacteria</a:t>
            </a:r>
          </a:p>
        </p:txBody>
      </p:sp>
      <p:pic>
        <p:nvPicPr>
          <p:cNvPr id="4" name="Picture 3" descr="A picture containing clothing, pattern, fabric, wrapping paper&#10;&#10;Description automatically generated">
            <a:extLst>
              <a:ext uri="{FF2B5EF4-FFF2-40B4-BE49-F238E27FC236}">
                <a16:creationId xmlns:a16="http://schemas.microsoft.com/office/drawing/2014/main" id="{565E784E-5283-89BA-5E31-E90B8A9F1210}"/>
              </a:ext>
            </a:extLst>
          </p:cNvPr>
          <p:cNvPicPr>
            <a:picLocks noChangeAspect="1"/>
          </p:cNvPicPr>
          <p:nvPr/>
        </p:nvPicPr>
        <p:blipFill>
          <a:blip r:embed="rId3"/>
          <a:stretch>
            <a:fillRect/>
          </a:stretch>
        </p:blipFill>
        <p:spPr>
          <a:xfrm>
            <a:off x="6349996" y="1547334"/>
            <a:ext cx="2032000" cy="2032000"/>
          </a:xfrm>
          <a:prstGeom prst="rect">
            <a:avLst/>
          </a:prstGeom>
        </p:spPr>
      </p:pic>
      <p:pic>
        <p:nvPicPr>
          <p:cNvPr id="2" name="Picture 2" descr="wivace">
            <a:extLst>
              <a:ext uri="{FF2B5EF4-FFF2-40B4-BE49-F238E27FC236}">
                <a16:creationId xmlns:a16="http://schemas.microsoft.com/office/drawing/2014/main" id="{853F59A2-C85F-FAA4-0042-28713F798C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88564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8F9E3-2DBF-C0A4-91B8-9BBC2FBA3A13}"/>
              </a:ext>
            </a:extLst>
          </p:cNvPr>
          <p:cNvSpPr>
            <a:spLocks noGrp="1"/>
          </p:cNvSpPr>
          <p:nvPr>
            <p:ph type="title"/>
          </p:nvPr>
        </p:nvSpPr>
        <p:spPr>
          <a:xfrm>
            <a:off x="1510632" y="761999"/>
            <a:ext cx="6075947" cy="3215106"/>
          </a:xfrm>
        </p:spPr>
        <p:txBody>
          <a:bodyPr anchor="ctr">
            <a:normAutofit/>
          </a:bodyPr>
          <a:lstStyle/>
          <a:p>
            <a:r>
              <a:rPr lang="en-US" dirty="0"/>
              <a:t>Part 1: Lenia</a:t>
            </a:r>
          </a:p>
        </p:txBody>
      </p:sp>
      <p:sp>
        <p:nvSpPr>
          <p:cNvPr id="3" name="Date Placeholder 2">
            <a:extLst>
              <a:ext uri="{FF2B5EF4-FFF2-40B4-BE49-F238E27FC236}">
                <a16:creationId xmlns:a16="http://schemas.microsoft.com/office/drawing/2014/main" id="{2E6977C7-651C-021D-DF5C-09B7C5937EEE}"/>
              </a:ext>
            </a:extLst>
          </p:cNvPr>
          <p:cNvSpPr>
            <a:spLocks noGrp="1"/>
          </p:cNvSpPr>
          <p:nvPr>
            <p:ph type="dt" sz="half" idx="10"/>
          </p:nvPr>
        </p:nvSpPr>
        <p:spPr>
          <a:xfrm>
            <a:off x="6697576" y="4768684"/>
            <a:ext cx="1684420" cy="273844"/>
          </a:xfrm>
        </p:spPr>
        <p:txBody>
          <a:bodyPr anchor="ctr">
            <a:normAutofit/>
          </a:bodyPr>
          <a:lstStyle/>
          <a:p>
            <a:pPr>
              <a:lnSpc>
                <a:spcPct val="90000"/>
              </a:lnSpc>
              <a:spcAft>
                <a:spcPts val="600"/>
              </a:spcAft>
            </a:pPr>
            <a:fld id="{92F0609F-AC82-DF42-AFFF-FAE709692D48}" type="datetime1">
              <a:rPr lang="nb-NO" smtClean="0"/>
              <a:pPr>
                <a:lnSpc>
                  <a:spcPct val="90000"/>
                </a:lnSpc>
                <a:spcAft>
                  <a:spcPts val="600"/>
                </a:spcAft>
              </a:pPr>
              <a:t>24.09.2023</a:t>
            </a:fld>
            <a:endParaRPr lang="nb-NO"/>
          </a:p>
        </p:txBody>
      </p:sp>
      <p:sp>
        <p:nvSpPr>
          <p:cNvPr id="4" name="Footer Placeholder 3">
            <a:extLst>
              <a:ext uri="{FF2B5EF4-FFF2-40B4-BE49-F238E27FC236}">
                <a16:creationId xmlns:a16="http://schemas.microsoft.com/office/drawing/2014/main" id="{E3C29F79-732D-A0A0-98AF-E7CD949B95E1}"/>
              </a:ext>
            </a:extLst>
          </p:cNvPr>
          <p:cNvSpPr>
            <a:spLocks noGrp="1"/>
          </p:cNvSpPr>
          <p:nvPr>
            <p:ph type="ftr" sz="quarter" idx="11"/>
          </p:nvPr>
        </p:nvSpPr>
        <p:spPr>
          <a:xfrm>
            <a:off x="316835" y="4767263"/>
            <a:ext cx="5926221" cy="273844"/>
          </a:xfrm>
        </p:spPr>
        <p:txBody>
          <a:bodyPr anchor="ctr">
            <a:normAutofit/>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5" name="Slide Number Placeholder 4">
            <a:extLst>
              <a:ext uri="{FF2B5EF4-FFF2-40B4-BE49-F238E27FC236}">
                <a16:creationId xmlns:a16="http://schemas.microsoft.com/office/drawing/2014/main" id="{E007FD19-A3BA-9E65-4F99-1E95A37502A2}"/>
              </a:ext>
            </a:extLst>
          </p:cNvPr>
          <p:cNvSpPr>
            <a:spLocks noGrp="1"/>
          </p:cNvSpPr>
          <p:nvPr>
            <p:ph type="sldNum" sz="quarter" idx="12"/>
          </p:nvPr>
        </p:nvSpPr>
        <p:spPr>
          <a:xfrm>
            <a:off x="8381996" y="4767263"/>
            <a:ext cx="411747" cy="273844"/>
          </a:xfrm>
        </p:spPr>
        <p:txBody>
          <a:bodyPr anchor="ctr">
            <a:normAutofit/>
          </a:bodyPr>
          <a:lstStyle/>
          <a:p>
            <a:pPr>
              <a:lnSpc>
                <a:spcPct val="90000"/>
              </a:lnSpc>
              <a:spcAft>
                <a:spcPts val="600"/>
              </a:spcAft>
            </a:pPr>
            <a:fld id="{28ECCE09-4EB9-D24E-99A2-F5BDA1BD657E}" type="slidenum">
              <a:rPr lang="nb-NO" smtClean="0"/>
              <a:pPr>
                <a:lnSpc>
                  <a:spcPct val="90000"/>
                </a:lnSpc>
                <a:spcAft>
                  <a:spcPts val="600"/>
                </a:spcAft>
              </a:pPr>
              <a:t>3</a:t>
            </a:fld>
            <a:endParaRPr lang="nb-NO"/>
          </a:p>
        </p:txBody>
      </p:sp>
      <p:pic>
        <p:nvPicPr>
          <p:cNvPr id="8" name="Picture 2" descr="wivace">
            <a:extLst>
              <a:ext uri="{FF2B5EF4-FFF2-40B4-BE49-F238E27FC236}">
                <a16:creationId xmlns:a16="http://schemas.microsoft.com/office/drawing/2014/main" id="{A19C07D9-99B7-5C0B-D904-FEEEFE9FC1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13314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a:xfrm>
            <a:off x="457200" y="675104"/>
            <a:ext cx="8229600" cy="454527"/>
          </a:xfrm>
        </p:spPr>
        <p:txBody>
          <a:bodyPr anchor="ctr">
            <a:normAutofit/>
          </a:bodyPr>
          <a:lstStyle/>
          <a:p>
            <a:pPr lvl="0">
              <a:lnSpc>
                <a:spcPct val="90000"/>
              </a:lnSpc>
            </a:pPr>
            <a:r>
              <a:rPr lang="en-US" sz="2600"/>
              <a:t>Future Scope of Improvement</a:t>
            </a:r>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sz="half" idx="1"/>
          </p:nvPr>
        </p:nvSpPr>
        <p:spPr>
          <a:xfrm>
            <a:off x="457200" y="1200151"/>
            <a:ext cx="4038600" cy="3394472"/>
          </a:xfrm>
        </p:spPr>
        <p:txBody>
          <a:bodyPr>
            <a:normAutofit/>
          </a:bodyPr>
          <a:lstStyle/>
          <a:p>
            <a:pPr>
              <a:lnSpc>
                <a:spcPct val="90000"/>
              </a:lnSpc>
            </a:pPr>
            <a:r>
              <a:rPr lang="en-US"/>
              <a:t>Working with known kernels</a:t>
            </a:r>
          </a:p>
          <a:p>
            <a:pPr>
              <a:lnSpc>
                <a:spcPct val="90000"/>
              </a:lnSpc>
            </a:pPr>
            <a:r>
              <a:rPr lang="en-US"/>
              <a:t>Interactive EC</a:t>
            </a:r>
          </a:p>
          <a:p>
            <a:pPr>
              <a:lnSpc>
                <a:spcPct val="90000"/>
              </a:lnSpc>
            </a:pPr>
            <a:r>
              <a:rPr lang="en-US"/>
              <a:t>Not only mutating kernel, but also Growth Function!</a:t>
            </a:r>
          </a:p>
          <a:p>
            <a:pPr>
              <a:lnSpc>
                <a:spcPct val="90000"/>
              </a:lnSpc>
            </a:pPr>
            <a:r>
              <a:rPr lang="en-US"/>
              <a:t>Particle Lenia, studying LJ potential</a:t>
            </a:r>
          </a:p>
          <a:p>
            <a:pPr>
              <a:lnSpc>
                <a:spcPct val="90000"/>
              </a:lnSpc>
            </a:pPr>
            <a:r>
              <a:rPr lang="en-US"/>
              <a:t>Flow Lenia</a:t>
            </a:r>
          </a:p>
          <a:p>
            <a:pPr>
              <a:lnSpc>
                <a:spcPct val="90000"/>
              </a:lnSpc>
            </a:pPr>
            <a:r>
              <a:rPr lang="en-US"/>
              <a:t>Sensorimotor Lenia / Differentiable Lenia</a:t>
            </a:r>
          </a:p>
          <a:p>
            <a:pPr>
              <a:lnSpc>
                <a:spcPct val="90000"/>
              </a:lnSpc>
            </a:pPr>
            <a:r>
              <a:rPr lang="en-US"/>
              <a:t>Using JAX</a:t>
            </a:r>
          </a:p>
        </p:txBody>
      </p:sp>
      <p:pic>
        <p:nvPicPr>
          <p:cNvPr id="4" name="Picture 3" descr="A collage of images of microorganisms&#10;&#10;Description automatically generated with low confidence">
            <a:extLst>
              <a:ext uri="{FF2B5EF4-FFF2-40B4-BE49-F238E27FC236}">
                <a16:creationId xmlns:a16="http://schemas.microsoft.com/office/drawing/2014/main" id="{7DC23AEE-0FAF-0BD2-A14A-0D163DC95E52}"/>
              </a:ext>
            </a:extLst>
          </p:cNvPr>
          <p:cNvPicPr>
            <a:picLocks noChangeAspect="1"/>
          </p:cNvPicPr>
          <p:nvPr/>
        </p:nvPicPr>
        <p:blipFill>
          <a:blip r:embed="rId3"/>
          <a:stretch>
            <a:fillRect/>
          </a:stretch>
        </p:blipFill>
        <p:spPr>
          <a:xfrm>
            <a:off x="4648200" y="1532074"/>
            <a:ext cx="4038600" cy="2475927"/>
          </a:xfrm>
          <a:prstGeom prst="rect">
            <a:avLst/>
          </a:prstGeom>
          <a:noFill/>
        </p:spPr>
      </p:pic>
      <p:sp>
        <p:nvSpPr>
          <p:cNvPr id="8" name="Plassholder for dato 7"/>
          <p:cNvSpPr>
            <a:spLocks noGrp="1"/>
          </p:cNvSpPr>
          <p:nvPr>
            <p:ph type="dt" sz="half" idx="10"/>
          </p:nvPr>
        </p:nvSpPr>
        <p:spPr>
          <a:xfrm>
            <a:off x="6697576" y="4768684"/>
            <a:ext cx="1684420" cy="273844"/>
          </a:xfrm>
        </p:spPr>
        <p:txBody>
          <a:bodyPr anchor="ctr">
            <a:normAutofit/>
          </a:bodyPr>
          <a:lstStyle/>
          <a:p>
            <a:pPr>
              <a:lnSpc>
                <a:spcPct val="90000"/>
              </a:lnSpc>
              <a:spcAft>
                <a:spcPts val="600"/>
              </a:spcAft>
            </a:pPr>
            <a:fld id="{7AA5BBBE-66BD-FD46-802F-536D42DF1234}" type="datetime1">
              <a:rPr lang="nb-NO" smtClean="0"/>
              <a:pPr>
                <a:lnSpc>
                  <a:spcPct val="90000"/>
                </a:lnSpc>
                <a:spcAft>
                  <a:spcPts val="600"/>
                </a:spcAft>
              </a:pPr>
              <a:t>24.09.2023</a:t>
            </a:fld>
            <a:endParaRPr lang="nb-NO"/>
          </a:p>
        </p:txBody>
      </p:sp>
      <p:sp>
        <p:nvSpPr>
          <p:cNvPr id="9" name="Plassholder for bunntekst 8"/>
          <p:cNvSpPr>
            <a:spLocks noGrp="1"/>
          </p:cNvSpPr>
          <p:nvPr>
            <p:ph type="ftr" sz="quarter" idx="11"/>
          </p:nvPr>
        </p:nvSpPr>
        <p:spPr>
          <a:xfrm>
            <a:off x="316835" y="4767263"/>
            <a:ext cx="5926221" cy="273844"/>
          </a:xfrm>
        </p:spPr>
        <p:txBody>
          <a:bodyPr anchor="ctr">
            <a:normAutofit/>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nchor="ctr">
            <a:normAutofit/>
          </a:bodyPr>
          <a:lstStyle/>
          <a:p>
            <a:pPr>
              <a:lnSpc>
                <a:spcPct val="90000"/>
              </a:lnSpc>
              <a:spcAft>
                <a:spcPts val="600"/>
              </a:spcAft>
            </a:pPr>
            <a:fld id="{28ECCE09-4EB9-D24E-99A2-F5BDA1BD657E}" type="slidenum">
              <a:rPr lang="nb-NO" smtClean="0"/>
              <a:pPr>
                <a:lnSpc>
                  <a:spcPct val="90000"/>
                </a:lnSpc>
                <a:spcAft>
                  <a:spcPts val="600"/>
                </a:spcAft>
              </a:pPr>
              <a:t>30</a:t>
            </a:fld>
            <a:endParaRPr lang="nb-NO"/>
          </a:p>
        </p:txBody>
      </p:sp>
      <p:sp>
        <p:nvSpPr>
          <p:cNvPr id="7" name="TextBox 6">
            <a:extLst>
              <a:ext uri="{FF2B5EF4-FFF2-40B4-BE49-F238E27FC236}">
                <a16:creationId xmlns:a16="http://schemas.microsoft.com/office/drawing/2014/main" id="{475DEB56-B530-9B0C-320D-EC9DD8EAE4BA}"/>
              </a:ext>
            </a:extLst>
          </p:cNvPr>
          <p:cNvSpPr txBox="1"/>
          <p:nvPr/>
        </p:nvSpPr>
        <p:spPr>
          <a:xfrm>
            <a:off x="7372729" y="4032652"/>
            <a:ext cx="1314071" cy="215444"/>
          </a:xfrm>
          <a:prstGeom prst="rect">
            <a:avLst/>
          </a:prstGeom>
          <a:noFill/>
        </p:spPr>
        <p:txBody>
          <a:bodyPr wrap="square" rtlCol="0">
            <a:spAutoFit/>
          </a:bodyPr>
          <a:lstStyle/>
          <a:p>
            <a:r>
              <a:rPr lang="en-US" sz="800" dirty="0"/>
              <a:t>Reference: </a:t>
            </a:r>
            <a:r>
              <a:rPr lang="en-US" sz="800" dirty="0" err="1"/>
              <a:t>ALife</a:t>
            </a:r>
            <a:r>
              <a:rPr lang="en-US" sz="800" dirty="0"/>
              <a:t> 2021</a:t>
            </a:r>
          </a:p>
        </p:txBody>
      </p:sp>
      <p:pic>
        <p:nvPicPr>
          <p:cNvPr id="2" name="Picture 2" descr="wivace">
            <a:extLst>
              <a:ext uri="{FF2B5EF4-FFF2-40B4-BE49-F238E27FC236}">
                <a16:creationId xmlns:a16="http://schemas.microsoft.com/office/drawing/2014/main" id="{BB3DE52D-56E1-FBEC-EA05-1B61022881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9818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a:xfrm>
            <a:off x="457200" y="675104"/>
            <a:ext cx="8229600" cy="454527"/>
          </a:xfrm>
        </p:spPr>
        <p:txBody>
          <a:bodyPr anchor="ctr">
            <a:normAutofit/>
          </a:bodyPr>
          <a:lstStyle/>
          <a:p>
            <a:pPr lvl="0">
              <a:lnSpc>
                <a:spcPct val="90000"/>
              </a:lnSpc>
            </a:pPr>
            <a:r>
              <a:rPr lang="en-US" sz="2600" dirty="0"/>
              <a:t>Preprint and Media</a:t>
            </a:r>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sz="half" idx="1"/>
          </p:nvPr>
        </p:nvSpPr>
        <p:spPr>
          <a:xfrm>
            <a:off x="457200" y="1200151"/>
            <a:ext cx="4038600" cy="3394472"/>
          </a:xfrm>
        </p:spPr>
        <p:txBody>
          <a:bodyPr>
            <a:normAutofit/>
          </a:bodyPr>
          <a:lstStyle/>
          <a:p>
            <a:r>
              <a:rPr lang="en-US" dirty="0"/>
              <a:t>Preprint: </a:t>
            </a:r>
            <a:r>
              <a:rPr lang="en-US" dirty="0">
                <a:hlinkClick r:id="rId3"/>
              </a:rPr>
              <a:t>https://arxiv.org/abs/2305.09378</a:t>
            </a:r>
            <a:endParaRPr lang="en-US" dirty="0"/>
          </a:p>
        </p:txBody>
      </p:sp>
      <p:sp>
        <p:nvSpPr>
          <p:cNvPr id="8" name="Plassholder for dato 7"/>
          <p:cNvSpPr>
            <a:spLocks noGrp="1"/>
          </p:cNvSpPr>
          <p:nvPr>
            <p:ph type="dt" sz="half" idx="10"/>
          </p:nvPr>
        </p:nvSpPr>
        <p:spPr>
          <a:xfrm>
            <a:off x="6697576" y="4768684"/>
            <a:ext cx="1684420" cy="273844"/>
          </a:xfrm>
        </p:spPr>
        <p:txBody>
          <a:bodyPr anchor="ctr">
            <a:normAutofit/>
          </a:bodyPr>
          <a:lstStyle/>
          <a:p>
            <a:pPr>
              <a:lnSpc>
                <a:spcPct val="90000"/>
              </a:lnSpc>
              <a:spcAft>
                <a:spcPts val="600"/>
              </a:spcAft>
            </a:pPr>
            <a:fld id="{7AA5BBBE-66BD-FD46-802F-536D42DF1234}" type="datetime1">
              <a:rPr lang="nb-NO" smtClean="0"/>
              <a:pPr>
                <a:lnSpc>
                  <a:spcPct val="90000"/>
                </a:lnSpc>
                <a:spcAft>
                  <a:spcPts val="600"/>
                </a:spcAft>
              </a:pPr>
              <a:t>24.09.2023</a:t>
            </a:fld>
            <a:endParaRPr lang="nb-NO"/>
          </a:p>
        </p:txBody>
      </p:sp>
      <p:sp>
        <p:nvSpPr>
          <p:cNvPr id="9" name="Plassholder for bunntekst 8"/>
          <p:cNvSpPr>
            <a:spLocks noGrp="1"/>
          </p:cNvSpPr>
          <p:nvPr>
            <p:ph type="ftr" sz="quarter" idx="11"/>
          </p:nvPr>
        </p:nvSpPr>
        <p:spPr>
          <a:xfrm>
            <a:off x="316835" y="4767263"/>
            <a:ext cx="5926221" cy="273844"/>
          </a:xfrm>
        </p:spPr>
        <p:txBody>
          <a:bodyPr anchor="ctr">
            <a:normAutofit/>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nchor="ctr">
            <a:normAutofit/>
          </a:bodyPr>
          <a:lstStyle/>
          <a:p>
            <a:pPr>
              <a:lnSpc>
                <a:spcPct val="90000"/>
              </a:lnSpc>
              <a:spcAft>
                <a:spcPts val="600"/>
              </a:spcAft>
            </a:pPr>
            <a:fld id="{28ECCE09-4EB9-D24E-99A2-F5BDA1BD657E}" type="slidenum">
              <a:rPr lang="nb-NO" smtClean="0"/>
              <a:pPr>
                <a:lnSpc>
                  <a:spcPct val="90000"/>
                </a:lnSpc>
                <a:spcAft>
                  <a:spcPts val="600"/>
                </a:spcAft>
              </a:pPr>
              <a:t>31</a:t>
            </a:fld>
            <a:endParaRPr lang="nb-NO"/>
          </a:p>
        </p:txBody>
      </p:sp>
      <p:pic>
        <p:nvPicPr>
          <p:cNvPr id="2" name="Picture 2" descr="wivace">
            <a:extLst>
              <a:ext uri="{FF2B5EF4-FFF2-40B4-BE49-F238E27FC236}">
                <a16:creationId xmlns:a16="http://schemas.microsoft.com/office/drawing/2014/main" id="{C1FDC602-A130-55E4-8021-A8C606D977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screenshot of a computer&#10;&#10;Description automatically generated">
            <a:extLst>
              <a:ext uri="{FF2B5EF4-FFF2-40B4-BE49-F238E27FC236}">
                <a16:creationId xmlns:a16="http://schemas.microsoft.com/office/drawing/2014/main" id="{41E93473-1B37-E55C-A7F0-227F233DFB24}"/>
              </a:ext>
            </a:extLst>
          </p:cNvPr>
          <p:cNvPicPr>
            <a:picLocks noChangeAspect="1"/>
          </p:cNvPicPr>
          <p:nvPr/>
        </p:nvPicPr>
        <p:blipFill>
          <a:blip r:embed="rId5"/>
          <a:stretch>
            <a:fillRect/>
          </a:stretch>
        </p:blipFill>
        <p:spPr>
          <a:xfrm>
            <a:off x="1555749" y="1963493"/>
            <a:ext cx="5699864" cy="2504903"/>
          </a:xfrm>
          <a:prstGeom prst="rect">
            <a:avLst/>
          </a:prstGeom>
        </p:spPr>
      </p:pic>
    </p:spTree>
    <p:extLst>
      <p:ext uri="{BB962C8B-B14F-4D97-AF65-F5344CB8AC3E}">
        <p14:creationId xmlns:p14="http://schemas.microsoft.com/office/powerpoint/2010/main" val="13071423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a:xfrm>
            <a:off x="457200" y="675104"/>
            <a:ext cx="8229600" cy="454527"/>
          </a:xfrm>
        </p:spPr>
        <p:txBody>
          <a:bodyPr anchor="ctr">
            <a:normAutofit/>
          </a:bodyPr>
          <a:lstStyle/>
          <a:p>
            <a:pPr lvl="0">
              <a:lnSpc>
                <a:spcPct val="90000"/>
              </a:lnSpc>
            </a:pPr>
            <a:r>
              <a:rPr lang="en-US" sz="2600" dirty="0"/>
              <a:t>Preprint and Media</a:t>
            </a:r>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sz="half" idx="1"/>
          </p:nvPr>
        </p:nvSpPr>
        <p:spPr>
          <a:xfrm>
            <a:off x="457200" y="1200151"/>
            <a:ext cx="4038600" cy="3394472"/>
          </a:xfrm>
        </p:spPr>
        <p:txBody>
          <a:bodyPr>
            <a:normAutofit/>
          </a:bodyPr>
          <a:lstStyle/>
          <a:p>
            <a:r>
              <a:rPr lang="en-US" dirty="0"/>
              <a:t>Recognition on Twitter </a:t>
            </a:r>
            <a:r>
              <a:rPr lang="en-US" dirty="0">
                <a:hlinkClick r:id="rId3"/>
              </a:rPr>
              <a:t>https://twitter.com/s4nyam/status/1660235194157203458?s=61&amp;t=y2rFAyDjvKnfRy_OdjGjGA</a:t>
            </a:r>
            <a:endParaRPr lang="en-US" dirty="0"/>
          </a:p>
        </p:txBody>
      </p:sp>
      <p:sp>
        <p:nvSpPr>
          <p:cNvPr id="8" name="Plassholder for dato 7"/>
          <p:cNvSpPr>
            <a:spLocks noGrp="1"/>
          </p:cNvSpPr>
          <p:nvPr>
            <p:ph type="dt" sz="half" idx="10"/>
          </p:nvPr>
        </p:nvSpPr>
        <p:spPr>
          <a:xfrm>
            <a:off x="6697576" y="4768684"/>
            <a:ext cx="1684420" cy="273844"/>
          </a:xfrm>
        </p:spPr>
        <p:txBody>
          <a:bodyPr anchor="ctr">
            <a:normAutofit/>
          </a:bodyPr>
          <a:lstStyle/>
          <a:p>
            <a:pPr>
              <a:lnSpc>
                <a:spcPct val="90000"/>
              </a:lnSpc>
              <a:spcAft>
                <a:spcPts val="600"/>
              </a:spcAft>
            </a:pPr>
            <a:fld id="{7AA5BBBE-66BD-FD46-802F-536D42DF1234}" type="datetime1">
              <a:rPr lang="nb-NO" smtClean="0"/>
              <a:pPr>
                <a:lnSpc>
                  <a:spcPct val="90000"/>
                </a:lnSpc>
                <a:spcAft>
                  <a:spcPts val="600"/>
                </a:spcAft>
              </a:pPr>
              <a:t>24.09.2023</a:t>
            </a:fld>
            <a:endParaRPr lang="nb-NO"/>
          </a:p>
        </p:txBody>
      </p:sp>
      <p:sp>
        <p:nvSpPr>
          <p:cNvPr id="9" name="Plassholder for bunntekst 8"/>
          <p:cNvSpPr>
            <a:spLocks noGrp="1"/>
          </p:cNvSpPr>
          <p:nvPr>
            <p:ph type="ftr" sz="quarter" idx="11"/>
          </p:nvPr>
        </p:nvSpPr>
        <p:spPr>
          <a:xfrm>
            <a:off x="316835" y="4767263"/>
            <a:ext cx="5926221" cy="273844"/>
          </a:xfrm>
        </p:spPr>
        <p:txBody>
          <a:bodyPr anchor="ctr">
            <a:normAutofit/>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nchor="ctr">
            <a:normAutofit/>
          </a:bodyPr>
          <a:lstStyle/>
          <a:p>
            <a:pPr>
              <a:lnSpc>
                <a:spcPct val="90000"/>
              </a:lnSpc>
              <a:spcAft>
                <a:spcPts val="600"/>
              </a:spcAft>
            </a:pPr>
            <a:fld id="{28ECCE09-4EB9-D24E-99A2-F5BDA1BD657E}" type="slidenum">
              <a:rPr lang="nb-NO" smtClean="0"/>
              <a:pPr>
                <a:lnSpc>
                  <a:spcPct val="90000"/>
                </a:lnSpc>
                <a:spcAft>
                  <a:spcPts val="600"/>
                </a:spcAft>
              </a:pPr>
              <a:t>32</a:t>
            </a:fld>
            <a:endParaRPr lang="nb-NO"/>
          </a:p>
        </p:txBody>
      </p:sp>
      <p:pic>
        <p:nvPicPr>
          <p:cNvPr id="2" name="Picture 2" descr="wivace">
            <a:extLst>
              <a:ext uri="{FF2B5EF4-FFF2-40B4-BE49-F238E27FC236}">
                <a16:creationId xmlns:a16="http://schemas.microsoft.com/office/drawing/2014/main" id="{FCAA6E33-E700-66E7-267B-2CDE437E23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screenshot of a social media post&#10;&#10;Description automatically generated">
            <a:extLst>
              <a:ext uri="{FF2B5EF4-FFF2-40B4-BE49-F238E27FC236}">
                <a16:creationId xmlns:a16="http://schemas.microsoft.com/office/drawing/2014/main" id="{2CA5BBCC-4857-4103-B630-ED1020B46A31}"/>
              </a:ext>
            </a:extLst>
          </p:cNvPr>
          <p:cNvPicPr>
            <a:picLocks noChangeAspect="1"/>
          </p:cNvPicPr>
          <p:nvPr/>
        </p:nvPicPr>
        <p:blipFill>
          <a:blip r:embed="rId5"/>
          <a:stretch>
            <a:fillRect/>
          </a:stretch>
        </p:blipFill>
        <p:spPr>
          <a:xfrm>
            <a:off x="5698275" y="1200151"/>
            <a:ext cx="2850557" cy="2571750"/>
          </a:xfrm>
          <a:prstGeom prst="rect">
            <a:avLst/>
          </a:prstGeom>
        </p:spPr>
      </p:pic>
    </p:spTree>
    <p:extLst>
      <p:ext uri="{BB962C8B-B14F-4D97-AF65-F5344CB8AC3E}">
        <p14:creationId xmlns:p14="http://schemas.microsoft.com/office/powerpoint/2010/main" val="35802914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pPr lvl="0"/>
            <a:r>
              <a:rPr lang="en-US" dirty="0"/>
              <a:t>References</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33</a:t>
            </a:fld>
            <a:endParaRPr lang="nb-NO"/>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idx="1"/>
          </p:nvPr>
        </p:nvSpPr>
        <p:spPr/>
        <p:txBody>
          <a:bodyPr>
            <a:normAutofit fontScale="62500" lnSpcReduction="20000"/>
          </a:bodyPr>
          <a:lstStyle/>
          <a:p>
            <a:pPr marL="0" indent="0">
              <a:buNone/>
            </a:pPr>
            <a:r>
              <a:rPr lang="en-GB" sz="1800" dirty="0">
                <a:effectLst/>
                <a:latin typeface="NimbusRomNo9L"/>
              </a:rPr>
              <a:t>[1]  K. O. Stanley, J. Lehman, and L. Soros, “Open-endedness: The last grand challenge you’ve never heard of,” While open-endedness could be a force for discovering intelligence, it could also be a component of AI itself, 2017. </a:t>
            </a:r>
            <a:endParaRPr lang="en-GB" sz="900" dirty="0">
              <a:effectLst/>
            </a:endParaRPr>
          </a:p>
          <a:p>
            <a:pPr marL="0" indent="0">
              <a:buNone/>
            </a:pPr>
            <a:r>
              <a:rPr lang="en-GB" sz="1800" dirty="0">
                <a:effectLst/>
                <a:latin typeface="NimbusRomNo9L"/>
              </a:rPr>
              <a:t>[2]  K. Gregor and F. </a:t>
            </a:r>
            <a:r>
              <a:rPr lang="en-GB" sz="1800" dirty="0" err="1">
                <a:effectLst/>
                <a:latin typeface="NimbusRomNo9L"/>
              </a:rPr>
              <a:t>Besse</a:t>
            </a:r>
            <a:r>
              <a:rPr lang="en-GB" sz="1800" dirty="0">
                <a:effectLst/>
                <a:latin typeface="NimbusRomNo9L"/>
              </a:rPr>
              <a:t>, “Self-organizing intelligent matter: A blueprint for an ai generating algorithm,” </a:t>
            </a:r>
            <a:r>
              <a:rPr lang="en-GB" sz="1800" dirty="0" err="1">
                <a:effectLst/>
                <a:latin typeface="NimbusRomNo9L"/>
              </a:rPr>
              <a:t>arXiv</a:t>
            </a:r>
            <a:r>
              <a:rPr lang="en-GB" sz="1800" dirty="0">
                <a:effectLst/>
                <a:latin typeface="NimbusRomNo9L"/>
              </a:rPr>
              <a:t> preprint arXiv:2101.07627, 2021. </a:t>
            </a:r>
            <a:endParaRPr lang="en-GB" sz="900" dirty="0">
              <a:effectLst/>
            </a:endParaRPr>
          </a:p>
          <a:p>
            <a:pPr marL="0" indent="0">
              <a:buNone/>
            </a:pPr>
            <a:r>
              <a:rPr lang="en-GB" sz="1800" dirty="0">
                <a:effectLst/>
                <a:latin typeface="NimbusRomNo9L"/>
              </a:rPr>
              <a:t>[3]  B. W.-C. Chan, “Lenia-biology of artificial life,” </a:t>
            </a:r>
            <a:r>
              <a:rPr lang="en-GB" sz="1800" dirty="0" err="1">
                <a:effectLst/>
                <a:latin typeface="NimbusRomNo9L"/>
              </a:rPr>
              <a:t>arXiv</a:t>
            </a:r>
            <a:r>
              <a:rPr lang="en-GB" sz="1800" dirty="0">
                <a:effectLst/>
                <a:latin typeface="NimbusRomNo9L"/>
              </a:rPr>
              <a:t> preprint arXiv:1812.05433, 2018. </a:t>
            </a:r>
            <a:endParaRPr lang="en-GB" sz="900" dirty="0">
              <a:effectLst/>
            </a:endParaRPr>
          </a:p>
          <a:p>
            <a:pPr marL="0" indent="0">
              <a:buNone/>
            </a:pPr>
            <a:r>
              <a:rPr lang="en-GB" sz="1800" dirty="0">
                <a:effectLst/>
                <a:latin typeface="NimbusRomNo9L"/>
              </a:rPr>
              <a:t>[4]  B. W.-C. Chan, “Lenia and expanded universe,” </a:t>
            </a:r>
            <a:r>
              <a:rPr lang="en-GB" sz="1800" dirty="0" err="1">
                <a:effectLst/>
                <a:latin typeface="NimbusRomNo9L"/>
              </a:rPr>
              <a:t>arXiv</a:t>
            </a:r>
            <a:r>
              <a:rPr lang="en-GB" sz="1800" dirty="0">
                <a:effectLst/>
                <a:latin typeface="NimbusRomNo9L"/>
              </a:rPr>
              <a:t> preprint arXiv:2005.03742, 2020. </a:t>
            </a:r>
            <a:endParaRPr lang="en-GB" sz="900" dirty="0">
              <a:effectLst/>
            </a:endParaRPr>
          </a:p>
          <a:p>
            <a:pPr marL="0" indent="0">
              <a:buNone/>
            </a:pPr>
            <a:r>
              <a:rPr lang="en-GB" sz="1800" dirty="0">
                <a:effectLst/>
                <a:latin typeface="NimbusRomNo9L"/>
              </a:rPr>
              <a:t>[5]  </a:t>
            </a:r>
            <a:r>
              <a:rPr lang="en-GB" sz="1800" dirty="0" err="1">
                <a:effectLst/>
                <a:latin typeface="NimbusRomNo9L"/>
              </a:rPr>
              <a:t>A.Variengien,S.Nichele,T.Glover,andS.Pontes-Filho,“Towards</a:t>
            </a:r>
            <a:r>
              <a:rPr lang="en-GB" sz="1800" dirty="0">
                <a:effectLst/>
                <a:latin typeface="NimbusRomNo9L"/>
              </a:rPr>
              <a:t> self-organized control: Using neural cellular automata to robustly control a </a:t>
            </a:r>
            <a:endParaRPr lang="en-GB" sz="900" dirty="0">
              <a:effectLst/>
            </a:endParaRPr>
          </a:p>
          <a:p>
            <a:pPr marL="0" indent="0">
              <a:buNone/>
            </a:pPr>
            <a:r>
              <a:rPr lang="en-GB" sz="1800" dirty="0">
                <a:effectLst/>
                <a:latin typeface="NimbusRomNo9L"/>
              </a:rPr>
              <a:t>cart-pole agent,” </a:t>
            </a:r>
            <a:r>
              <a:rPr lang="en-GB" sz="1800" dirty="0" err="1">
                <a:effectLst/>
                <a:latin typeface="NimbusRomNo9L"/>
              </a:rPr>
              <a:t>arXiv</a:t>
            </a:r>
            <a:r>
              <a:rPr lang="en-GB" sz="1800" dirty="0">
                <a:effectLst/>
                <a:latin typeface="NimbusRomNo9L"/>
              </a:rPr>
              <a:t> preprint arXiv:2106.15240, 2021. </a:t>
            </a:r>
            <a:endParaRPr lang="en-GB" sz="900" dirty="0">
              <a:effectLst/>
            </a:endParaRPr>
          </a:p>
          <a:p>
            <a:pPr marL="0" indent="0">
              <a:buNone/>
            </a:pPr>
            <a:r>
              <a:rPr lang="en-GB" sz="1800" dirty="0">
                <a:effectLst/>
                <a:latin typeface="NimbusRomNo9L"/>
              </a:rPr>
              <a:t>[6]  G. Hamon, M. </a:t>
            </a:r>
            <a:r>
              <a:rPr lang="en-GB" sz="1800" dirty="0" err="1">
                <a:effectLst/>
                <a:latin typeface="NimbusRomNo9L"/>
              </a:rPr>
              <a:t>Etcheverry</a:t>
            </a:r>
            <a:r>
              <a:rPr lang="en-GB" sz="1800" dirty="0">
                <a:effectLst/>
                <a:latin typeface="NimbusRomNo9L"/>
              </a:rPr>
              <a:t>, B. W.-C. Chan, C. Moulin-Frier, and P.-Y. </a:t>
            </a:r>
            <a:r>
              <a:rPr lang="en-GB" sz="1800" dirty="0" err="1">
                <a:effectLst/>
                <a:latin typeface="NimbusRomNo9L"/>
              </a:rPr>
              <a:t>Oudeyer</a:t>
            </a:r>
            <a:r>
              <a:rPr lang="en-GB" sz="1800" dirty="0">
                <a:effectLst/>
                <a:latin typeface="NimbusRomNo9L"/>
              </a:rPr>
              <a:t>, “Learning sensorimotor agency in cellular automata,” 2022. </a:t>
            </a:r>
            <a:endParaRPr lang="en-GB" sz="900" dirty="0">
              <a:effectLst/>
            </a:endParaRPr>
          </a:p>
          <a:p>
            <a:pPr marL="0" indent="0">
              <a:buNone/>
            </a:pPr>
            <a:r>
              <a:rPr lang="en-GB" sz="1800" dirty="0">
                <a:effectLst/>
                <a:latin typeface="NimbusRomNo9L"/>
              </a:rPr>
              <a:t>[7]  E. </a:t>
            </a:r>
            <a:r>
              <a:rPr lang="en-GB" sz="1800" dirty="0" err="1">
                <a:effectLst/>
                <a:latin typeface="NimbusRomNo9L"/>
              </a:rPr>
              <a:t>Plantec</a:t>
            </a:r>
            <a:r>
              <a:rPr lang="en-GB" sz="1800" dirty="0">
                <a:effectLst/>
                <a:latin typeface="NimbusRomNo9L"/>
              </a:rPr>
              <a:t>, G. Hamon, M. </a:t>
            </a:r>
            <a:r>
              <a:rPr lang="en-GB" sz="1800" dirty="0" err="1">
                <a:effectLst/>
                <a:latin typeface="NimbusRomNo9L"/>
              </a:rPr>
              <a:t>Etcheverry</a:t>
            </a:r>
            <a:r>
              <a:rPr lang="en-GB" sz="1800" dirty="0">
                <a:effectLst/>
                <a:latin typeface="NimbusRomNo9L"/>
              </a:rPr>
              <a:t>, P.-Y. </a:t>
            </a:r>
            <a:r>
              <a:rPr lang="en-GB" sz="1800" dirty="0" err="1">
                <a:effectLst/>
                <a:latin typeface="NimbusRomNo9L"/>
              </a:rPr>
              <a:t>Oudeyer</a:t>
            </a:r>
            <a:r>
              <a:rPr lang="en-GB" sz="1800" dirty="0">
                <a:effectLst/>
                <a:latin typeface="NimbusRomNo9L"/>
              </a:rPr>
              <a:t>, C. Moulin-Frier, and B. W.-C. Chan, “Flow Lenia: Mass conservation for the study of virtual creatures in continuous cellular automata,” </a:t>
            </a:r>
            <a:r>
              <a:rPr lang="en-GB" sz="1800" dirty="0" err="1">
                <a:effectLst/>
                <a:latin typeface="NimbusRomNo9L"/>
              </a:rPr>
              <a:t>arXiv</a:t>
            </a:r>
            <a:r>
              <a:rPr lang="en-GB" sz="1800" dirty="0">
                <a:effectLst/>
                <a:latin typeface="NimbusRomNo9L"/>
              </a:rPr>
              <a:t> preprint arXiv:2212.07906, 2022. </a:t>
            </a:r>
            <a:endParaRPr lang="en-GB" sz="900" dirty="0">
              <a:effectLst/>
            </a:endParaRPr>
          </a:p>
          <a:p>
            <a:pPr marL="0" indent="0">
              <a:buNone/>
            </a:pPr>
            <a:r>
              <a:rPr lang="en-GB" sz="1800" dirty="0">
                <a:effectLst/>
                <a:latin typeface="NimbusRomNo9L"/>
              </a:rPr>
              <a:t>[8]  Alexander </a:t>
            </a:r>
            <a:r>
              <a:rPr lang="en-GB" sz="1800" dirty="0" err="1">
                <a:effectLst/>
                <a:latin typeface="NimbusRomNo9L"/>
              </a:rPr>
              <a:t>Mordvintsev</a:t>
            </a:r>
            <a:r>
              <a:rPr lang="en-GB" sz="1800" dirty="0">
                <a:effectLst/>
                <a:latin typeface="NimbusRomNo9L"/>
              </a:rPr>
              <a:t>, </a:t>
            </a:r>
            <a:r>
              <a:rPr lang="en-GB" sz="1800" dirty="0" err="1">
                <a:effectLst/>
                <a:latin typeface="NimbusRomNo9L"/>
              </a:rPr>
              <a:t>Eyvind</a:t>
            </a:r>
            <a:r>
              <a:rPr lang="en-GB" sz="1800" dirty="0">
                <a:effectLst/>
                <a:latin typeface="NimbusRomNo9L"/>
              </a:rPr>
              <a:t> </a:t>
            </a:r>
            <a:r>
              <a:rPr lang="en-GB" sz="1800" dirty="0" err="1">
                <a:effectLst/>
                <a:latin typeface="NimbusRomNo9L"/>
              </a:rPr>
              <a:t>Niklasson</a:t>
            </a:r>
            <a:r>
              <a:rPr lang="en-GB" sz="1800" dirty="0">
                <a:effectLst/>
                <a:latin typeface="NimbusRomNo9L"/>
              </a:rPr>
              <a:t>, Ettore Randazzo, Google December 23, 2022 Particle Lenia and the energy-based formulation (no date). Available at: https://google-</a:t>
            </a:r>
            <a:r>
              <a:rPr lang="en-GB" sz="1800" dirty="0" err="1">
                <a:effectLst/>
                <a:latin typeface="NimbusRomNo9L"/>
              </a:rPr>
              <a:t>research.github.io</a:t>
            </a:r>
            <a:r>
              <a:rPr lang="en-GB" sz="1800" dirty="0">
                <a:effectLst/>
                <a:latin typeface="NimbusRomNo9L"/>
              </a:rPr>
              <a:t>/self-organising- systems/particle-</a:t>
            </a:r>
            <a:r>
              <a:rPr lang="en-GB" sz="1800" dirty="0" err="1">
                <a:effectLst/>
                <a:latin typeface="NimbusRomNo9L"/>
              </a:rPr>
              <a:t>lenia</a:t>
            </a:r>
            <a:r>
              <a:rPr lang="en-GB" sz="1800" dirty="0">
                <a:effectLst/>
                <a:latin typeface="NimbusRomNo9L"/>
              </a:rPr>
              <a:t>/ (Accessed: March 6, 2023). </a:t>
            </a:r>
            <a:endParaRPr lang="en-GB" sz="900" dirty="0">
              <a:effectLst/>
            </a:endParaRPr>
          </a:p>
          <a:p>
            <a:pPr marL="0" indent="0">
              <a:buNone/>
            </a:pPr>
            <a:r>
              <a:rPr lang="en-GB" sz="1800" dirty="0">
                <a:effectLst/>
                <a:latin typeface="NimbusRomNo9L"/>
              </a:rPr>
              <a:t>[9]  D. </a:t>
            </a:r>
            <a:r>
              <a:rPr lang="en-GB" sz="1800" dirty="0" err="1">
                <a:effectLst/>
                <a:latin typeface="NimbusRomNo9L"/>
              </a:rPr>
              <a:t>Medernach</a:t>
            </a:r>
            <a:r>
              <a:rPr lang="en-GB" sz="1800" dirty="0">
                <a:effectLst/>
                <a:latin typeface="NimbusRomNo9L"/>
              </a:rPr>
              <a:t>, T. </a:t>
            </a:r>
            <a:r>
              <a:rPr lang="en-GB" sz="1800" dirty="0" err="1">
                <a:effectLst/>
                <a:latin typeface="NimbusRomNo9L"/>
              </a:rPr>
              <a:t>Kowaliw</a:t>
            </a:r>
            <a:r>
              <a:rPr lang="en-GB" sz="1800" dirty="0">
                <a:effectLst/>
                <a:latin typeface="NimbusRomNo9L"/>
              </a:rPr>
              <a:t>, C. Ryan, and R. </a:t>
            </a:r>
            <a:r>
              <a:rPr lang="en-GB" sz="1800" dirty="0" err="1">
                <a:effectLst/>
                <a:latin typeface="NimbusRomNo9L"/>
              </a:rPr>
              <a:t>Doursat</a:t>
            </a:r>
            <a:r>
              <a:rPr lang="en-GB" sz="1800" dirty="0">
                <a:effectLst/>
                <a:latin typeface="NimbusRomNo9L"/>
              </a:rPr>
              <a:t>, “Long-term evo- </a:t>
            </a:r>
            <a:r>
              <a:rPr lang="en-GB" sz="1800" dirty="0" err="1">
                <a:effectLst/>
                <a:latin typeface="NimbusRomNo9L"/>
              </a:rPr>
              <a:t>lutionary</a:t>
            </a:r>
            <a:r>
              <a:rPr lang="en-GB" sz="1800" dirty="0">
                <a:effectLst/>
                <a:latin typeface="NimbusRomNo9L"/>
              </a:rPr>
              <a:t> dynamics in heterogeneous cellular automata,” in Proceedings of the 15th annual conference on Genetic and evolutionary computation, 2013, pp. 231–238. </a:t>
            </a:r>
            <a:endParaRPr lang="en-GB" sz="900" dirty="0">
              <a:effectLst/>
            </a:endParaRPr>
          </a:p>
          <a:p>
            <a:pPr marL="0" indent="0">
              <a:buNone/>
            </a:pPr>
            <a:r>
              <a:rPr lang="en-GB" sz="1800" dirty="0">
                <a:effectLst/>
                <a:latin typeface="NimbusRomNo9L"/>
              </a:rPr>
              <a:t>[10]  H. Cisneros, J. </a:t>
            </a:r>
            <a:r>
              <a:rPr lang="en-GB" sz="1800" dirty="0" err="1">
                <a:effectLst/>
                <a:latin typeface="NimbusRomNo9L"/>
              </a:rPr>
              <a:t>Sivic</a:t>
            </a:r>
            <a:r>
              <a:rPr lang="en-GB" sz="1800" dirty="0">
                <a:effectLst/>
                <a:latin typeface="NimbusRomNo9L"/>
              </a:rPr>
              <a:t>, and T. </a:t>
            </a:r>
            <a:r>
              <a:rPr lang="en-GB" sz="1800" dirty="0" err="1">
                <a:effectLst/>
                <a:latin typeface="NimbusRomNo9L"/>
              </a:rPr>
              <a:t>Mikolov</a:t>
            </a:r>
            <a:r>
              <a:rPr lang="en-GB" sz="1800" dirty="0">
                <a:effectLst/>
                <a:latin typeface="NimbusRomNo9L"/>
              </a:rPr>
              <a:t>, “Evolving structures in complex systems,” in 2019 IEEE Symposium Series on Computational </a:t>
            </a:r>
            <a:r>
              <a:rPr lang="en-GB" sz="1800" dirty="0" err="1">
                <a:effectLst/>
                <a:latin typeface="NimbusRomNo9L"/>
              </a:rPr>
              <a:t>Intelli</a:t>
            </a:r>
            <a:r>
              <a:rPr lang="en-GB" sz="1800" dirty="0">
                <a:effectLst/>
                <a:latin typeface="NimbusRomNo9L"/>
              </a:rPr>
              <a:t>- </a:t>
            </a:r>
            <a:r>
              <a:rPr lang="en-GB" sz="1800" dirty="0" err="1">
                <a:effectLst/>
                <a:latin typeface="NimbusRomNo9L"/>
              </a:rPr>
              <a:t>gence</a:t>
            </a:r>
            <a:r>
              <a:rPr lang="en-GB" sz="1800" dirty="0">
                <a:effectLst/>
                <a:latin typeface="NimbusRomNo9L"/>
              </a:rPr>
              <a:t> (SSCI), 2019, pp. 230–237. </a:t>
            </a:r>
            <a:endParaRPr lang="en-GB" sz="900" dirty="0">
              <a:effectLst/>
            </a:endParaRPr>
          </a:p>
          <a:p>
            <a:pPr marL="0" indent="0">
              <a:buNone/>
            </a:pPr>
            <a:r>
              <a:rPr lang="en-GB" sz="1800" dirty="0">
                <a:effectLst/>
                <a:latin typeface="NimbusRomNo9L"/>
              </a:rPr>
              <a:t>[11]  H.Cisneros,J.Sivic,andT.</a:t>
            </a:r>
            <a:r>
              <a:rPr lang="en-GB" sz="1800" dirty="0" err="1">
                <a:effectLst/>
                <a:latin typeface="NimbusRomNo9L"/>
              </a:rPr>
              <a:t>Mikolov</a:t>
            </a:r>
            <a:r>
              <a:rPr lang="en-GB" sz="1800" dirty="0">
                <a:effectLst/>
                <a:latin typeface="NimbusRomNo9L"/>
              </a:rPr>
              <a:t>,“</a:t>
            </a:r>
            <a:r>
              <a:rPr lang="en-GB" sz="1800" dirty="0" err="1">
                <a:effectLst/>
                <a:latin typeface="NimbusRomNo9L"/>
              </a:rPr>
              <a:t>Visualizingcomputationinlarge</a:t>
            </a:r>
            <a:r>
              <a:rPr lang="en-GB" sz="1800" dirty="0">
                <a:effectLst/>
                <a:latin typeface="NimbusRomNo9L"/>
              </a:rPr>
              <a:t>- scale cellular automata,” </a:t>
            </a:r>
            <a:r>
              <a:rPr lang="en-GB" sz="1800" dirty="0" err="1">
                <a:effectLst/>
                <a:latin typeface="NimbusRomNo9L"/>
              </a:rPr>
              <a:t>arXiv</a:t>
            </a:r>
            <a:r>
              <a:rPr lang="en-GB" sz="1800" dirty="0">
                <a:effectLst/>
                <a:latin typeface="NimbusRomNo9L"/>
              </a:rPr>
              <a:t> preprint arXiv:2104.01008, 2021. </a:t>
            </a:r>
            <a:endParaRPr lang="en-GB" sz="900" dirty="0">
              <a:effectLst/>
            </a:endParaRPr>
          </a:p>
          <a:p>
            <a:pPr marL="0" indent="0">
              <a:buNone/>
            </a:pPr>
            <a:r>
              <a:rPr lang="en-GB" sz="1800" dirty="0">
                <a:effectLst/>
                <a:latin typeface="NimbusRomNo9L"/>
              </a:rPr>
              <a:t>[12]  Chan, B. W. C. (2023). Towards Large-Scale Simulations of Open- </a:t>
            </a:r>
            <a:endParaRPr lang="en-GB" sz="900" dirty="0">
              <a:effectLst/>
            </a:endParaRPr>
          </a:p>
          <a:p>
            <a:pPr marL="0" indent="0">
              <a:buNone/>
            </a:pPr>
            <a:r>
              <a:rPr lang="en-GB" sz="1800" dirty="0">
                <a:effectLst/>
                <a:latin typeface="NimbusRomNo9L"/>
              </a:rPr>
              <a:t>Ended Evolution in Continuous Cellular Automata. </a:t>
            </a:r>
            <a:r>
              <a:rPr lang="en-GB" sz="1800" dirty="0" err="1">
                <a:effectLst/>
                <a:latin typeface="NimbusRomNo9L"/>
              </a:rPr>
              <a:t>arXiv</a:t>
            </a:r>
            <a:r>
              <a:rPr lang="en-GB" sz="1800" dirty="0">
                <a:effectLst/>
                <a:latin typeface="NimbusRomNo9L"/>
              </a:rPr>
              <a:t> preprint arXiv:2304.05639. </a:t>
            </a:r>
            <a:endParaRPr lang="en-GB" sz="900" dirty="0">
              <a:effectLst/>
            </a:endParaRPr>
          </a:p>
          <a:p>
            <a:endParaRPr lang="en-US" sz="1050" dirty="0"/>
          </a:p>
          <a:p>
            <a:pPr marL="0" indent="0">
              <a:buNone/>
            </a:pPr>
            <a:endParaRPr lang="en-US" sz="1050" dirty="0"/>
          </a:p>
          <a:p>
            <a:endParaRPr lang="en-US" sz="1050" dirty="0"/>
          </a:p>
        </p:txBody>
      </p:sp>
      <p:sp>
        <p:nvSpPr>
          <p:cNvPr id="4" name="TextBox 3">
            <a:extLst>
              <a:ext uri="{FF2B5EF4-FFF2-40B4-BE49-F238E27FC236}">
                <a16:creationId xmlns:a16="http://schemas.microsoft.com/office/drawing/2014/main" id="{7E835444-A465-BA29-64C1-BE19002657C3}"/>
              </a:ext>
            </a:extLst>
          </p:cNvPr>
          <p:cNvSpPr txBox="1"/>
          <p:nvPr/>
        </p:nvSpPr>
        <p:spPr>
          <a:xfrm>
            <a:off x="350257" y="4333013"/>
            <a:ext cx="5010789" cy="523220"/>
          </a:xfrm>
          <a:prstGeom prst="rect">
            <a:avLst/>
          </a:prstGeom>
          <a:noFill/>
        </p:spPr>
        <p:txBody>
          <a:bodyPr wrap="square">
            <a:spAutoFit/>
          </a:bodyPr>
          <a:lstStyle/>
          <a:p>
            <a:pPr marL="171450" indent="-171450">
              <a:buFont typeface="Arial" panose="020B0604020202020204" pitchFamily="34" charset="0"/>
              <a:buChar char="•"/>
            </a:pPr>
            <a:r>
              <a:rPr lang="en-US" sz="700" dirty="0">
                <a:hlinkClick r:id="rId3"/>
              </a:rPr>
              <a:t>https://docs.google.com/presentation/d/1TXVtoPr9NCjZIB2PuAIn2ewCDCEn8R8z4M3JpP3Eg6I/edit#slide=id.ge2b2800b58_1_623</a:t>
            </a:r>
            <a:endParaRPr lang="en-US" sz="700" dirty="0"/>
          </a:p>
          <a:p>
            <a:pPr marL="171450" indent="-171450">
              <a:buFont typeface="Arial" panose="020B0604020202020204" pitchFamily="34" charset="0"/>
              <a:buChar char="•"/>
            </a:pPr>
            <a:r>
              <a:rPr lang="en-US" sz="700" dirty="0">
                <a:hlinkClick r:id="rId4"/>
              </a:rPr>
              <a:t>https://chakazul.github.io/lenia-CE/lenia.html</a:t>
            </a:r>
            <a:endParaRPr lang="en-US" sz="700" dirty="0"/>
          </a:p>
          <a:p>
            <a:pPr marL="171450" indent="-171450">
              <a:buFont typeface="Arial" panose="020B0604020202020204" pitchFamily="34" charset="0"/>
              <a:buChar char="•"/>
            </a:pPr>
            <a:r>
              <a:rPr lang="en-US" sz="700" dirty="0">
                <a:hlinkClick r:id="rId5"/>
              </a:rPr>
              <a:t>https://arxiv.org/pdf/2205.10463.pdf</a:t>
            </a:r>
            <a:endParaRPr lang="en-US" sz="700" dirty="0"/>
          </a:p>
        </p:txBody>
      </p:sp>
      <p:pic>
        <p:nvPicPr>
          <p:cNvPr id="2" name="Picture 2" descr="wivace">
            <a:extLst>
              <a:ext uri="{FF2B5EF4-FFF2-40B4-BE49-F238E27FC236}">
                <a16:creationId xmlns:a16="http://schemas.microsoft.com/office/drawing/2014/main" id="{24C1B8B2-C34C-A924-4088-CAEA06D34F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66187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a:xfrm>
            <a:off x="457200" y="675104"/>
            <a:ext cx="8229600" cy="454527"/>
          </a:xfrm>
        </p:spPr>
        <p:txBody>
          <a:bodyPr anchor="ctr">
            <a:normAutofit/>
          </a:bodyPr>
          <a:lstStyle/>
          <a:p>
            <a:pPr lvl="0">
              <a:lnSpc>
                <a:spcPct val="90000"/>
              </a:lnSpc>
            </a:pPr>
            <a:r>
              <a:rPr lang="en-US" sz="2600" dirty="0"/>
              <a:t>Explore Yourself, scan this QR: </a:t>
            </a:r>
            <a:r>
              <a:rPr lang="en-US" sz="2600" dirty="0">
                <a:hlinkClick r:id="rId3"/>
              </a:rPr>
              <a:t>s4nyam.github.io/</a:t>
            </a:r>
            <a:r>
              <a:rPr lang="en-US" sz="2600" dirty="0" err="1">
                <a:hlinkClick r:id="rId3"/>
              </a:rPr>
              <a:t>evolenia</a:t>
            </a:r>
            <a:endParaRPr lang="en-US" sz="2600" dirty="0"/>
          </a:p>
        </p:txBody>
      </p:sp>
      <p:sp>
        <p:nvSpPr>
          <p:cNvPr id="8" name="Plassholder for dato 7"/>
          <p:cNvSpPr>
            <a:spLocks noGrp="1"/>
          </p:cNvSpPr>
          <p:nvPr>
            <p:ph type="dt" sz="half" idx="10"/>
          </p:nvPr>
        </p:nvSpPr>
        <p:spPr>
          <a:xfrm>
            <a:off x="6697576" y="4768684"/>
            <a:ext cx="1684420" cy="273844"/>
          </a:xfrm>
        </p:spPr>
        <p:txBody>
          <a:bodyPr anchor="ctr">
            <a:normAutofit/>
          </a:bodyPr>
          <a:lstStyle/>
          <a:p>
            <a:pPr>
              <a:lnSpc>
                <a:spcPct val="90000"/>
              </a:lnSpc>
              <a:spcAft>
                <a:spcPts val="600"/>
              </a:spcAft>
            </a:pPr>
            <a:fld id="{7AA5BBBE-66BD-FD46-802F-536D42DF1234}" type="datetime1">
              <a:rPr lang="nb-NO" smtClean="0"/>
              <a:pPr>
                <a:lnSpc>
                  <a:spcPct val="90000"/>
                </a:lnSpc>
                <a:spcAft>
                  <a:spcPts val="600"/>
                </a:spcAft>
              </a:pPr>
              <a:t>24.09.2023</a:t>
            </a:fld>
            <a:endParaRPr lang="nb-NO"/>
          </a:p>
        </p:txBody>
      </p:sp>
      <p:sp>
        <p:nvSpPr>
          <p:cNvPr id="9" name="Plassholder for bunntekst 8"/>
          <p:cNvSpPr>
            <a:spLocks noGrp="1"/>
          </p:cNvSpPr>
          <p:nvPr>
            <p:ph type="ftr" sz="quarter" idx="11"/>
          </p:nvPr>
        </p:nvSpPr>
        <p:spPr>
          <a:xfrm>
            <a:off x="316835" y="4767263"/>
            <a:ext cx="5926221" cy="273844"/>
          </a:xfrm>
        </p:spPr>
        <p:txBody>
          <a:bodyPr anchor="ctr">
            <a:normAutofit/>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nchor="ctr">
            <a:normAutofit/>
          </a:bodyPr>
          <a:lstStyle/>
          <a:p>
            <a:pPr>
              <a:lnSpc>
                <a:spcPct val="90000"/>
              </a:lnSpc>
              <a:spcAft>
                <a:spcPts val="600"/>
              </a:spcAft>
            </a:pPr>
            <a:fld id="{28ECCE09-4EB9-D24E-99A2-F5BDA1BD657E}" type="slidenum">
              <a:rPr lang="nb-NO" smtClean="0"/>
              <a:pPr>
                <a:lnSpc>
                  <a:spcPct val="90000"/>
                </a:lnSpc>
                <a:spcAft>
                  <a:spcPts val="600"/>
                </a:spcAft>
              </a:pPr>
              <a:t>34</a:t>
            </a:fld>
            <a:endParaRPr lang="nb-NO"/>
          </a:p>
        </p:txBody>
      </p:sp>
      <p:pic>
        <p:nvPicPr>
          <p:cNvPr id="11" name="Picture 10">
            <a:extLst>
              <a:ext uri="{FF2B5EF4-FFF2-40B4-BE49-F238E27FC236}">
                <a16:creationId xmlns:a16="http://schemas.microsoft.com/office/drawing/2014/main" id="{432BF490-F0CE-E425-8059-75D75262B072}"/>
              </a:ext>
            </a:extLst>
          </p:cNvPr>
          <p:cNvPicPr>
            <a:picLocks noChangeAspect="1"/>
          </p:cNvPicPr>
          <p:nvPr/>
        </p:nvPicPr>
        <p:blipFill>
          <a:blip r:embed="rId4"/>
          <a:stretch>
            <a:fillRect/>
          </a:stretch>
        </p:blipFill>
        <p:spPr>
          <a:xfrm>
            <a:off x="4240726" y="1216985"/>
            <a:ext cx="2898096" cy="3757221"/>
          </a:xfrm>
          <a:prstGeom prst="rect">
            <a:avLst/>
          </a:prstGeom>
        </p:spPr>
      </p:pic>
      <p:pic>
        <p:nvPicPr>
          <p:cNvPr id="2" name="Picture 2" descr="wivace">
            <a:extLst>
              <a:ext uri="{FF2B5EF4-FFF2-40B4-BE49-F238E27FC236}">
                <a16:creationId xmlns:a16="http://schemas.microsoft.com/office/drawing/2014/main" id="{B9886F2D-CDFC-CEA5-736A-B3BC33A8760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902" y="1318235"/>
            <a:ext cx="3721329" cy="976849"/>
          </a:xfrm>
          <a:prstGeom prst="rect">
            <a:avLst/>
          </a:prstGeom>
          <a:noFill/>
          <a:extLst>
            <a:ext uri="{909E8E84-426E-40DD-AFC4-6F175D3DCCD1}">
              <a14:hiddenFill xmlns:a14="http://schemas.microsoft.com/office/drawing/2010/main">
                <a:solidFill>
                  <a:srgbClr val="FFFFFF"/>
                </a:solidFill>
              </a14:hiddenFill>
            </a:ext>
          </a:extLst>
        </p:spPr>
      </p:pic>
      <p:pic>
        <p:nvPicPr>
          <p:cNvPr id="34818" name="Picture 2" descr="hio">
            <a:extLst>
              <a:ext uri="{FF2B5EF4-FFF2-40B4-BE49-F238E27FC236}">
                <a16:creationId xmlns:a16="http://schemas.microsoft.com/office/drawing/2014/main" id="{0E192DA6-54EB-58E9-E432-0DE1D6E662E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8447" y="2351750"/>
            <a:ext cx="3578238" cy="993334"/>
          </a:xfrm>
          <a:prstGeom prst="rect">
            <a:avLst/>
          </a:prstGeom>
          <a:noFill/>
          <a:extLst>
            <a:ext uri="{909E8E84-426E-40DD-AFC4-6F175D3DCCD1}">
              <a14:hiddenFill xmlns:a14="http://schemas.microsoft.com/office/drawing/2010/main">
                <a:solidFill>
                  <a:srgbClr val="FFFFFF"/>
                </a:solidFill>
              </a14:hiddenFill>
            </a:ext>
          </a:extLst>
        </p:spPr>
      </p:pic>
      <p:pic>
        <p:nvPicPr>
          <p:cNvPr id="34820" name="Picture 4" descr="hio">
            <a:extLst>
              <a:ext uri="{FF2B5EF4-FFF2-40B4-BE49-F238E27FC236}">
                <a16:creationId xmlns:a16="http://schemas.microsoft.com/office/drawing/2014/main" id="{07344336-56DC-2162-1F04-1AC832A5E5A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3655" y="3278387"/>
            <a:ext cx="3513030" cy="1488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502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body" idx="1"/>
          </p:nvPr>
        </p:nvSpPr>
        <p:spPr>
          <a:xfrm>
            <a:off x="457199" y="853843"/>
            <a:ext cx="6742943" cy="547199"/>
          </a:xfrm>
        </p:spPr>
        <p:txBody>
          <a:bodyPr anchor="b">
            <a:normAutofit/>
          </a:bodyPr>
          <a:lstStyle/>
          <a:p>
            <a:r>
              <a:rPr lang="en-US" dirty="0"/>
              <a:t>Motivation and Open Endedness</a:t>
            </a:r>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sz="half" idx="2"/>
          </p:nvPr>
        </p:nvSpPr>
        <p:spPr>
          <a:xfrm>
            <a:off x="457199" y="1631156"/>
            <a:ext cx="8075181" cy="2963466"/>
          </a:xfrm>
        </p:spPr>
        <p:txBody>
          <a:bodyPr>
            <a:normAutofit/>
          </a:bodyPr>
          <a:lstStyle/>
          <a:p>
            <a:pPr>
              <a:lnSpc>
                <a:spcPct val="90000"/>
              </a:lnSpc>
            </a:pPr>
            <a:r>
              <a:rPr lang="en-US" sz="1600" dirty="0"/>
              <a:t>Motivation to choose this research</a:t>
            </a:r>
          </a:p>
          <a:p>
            <a:pPr lvl="1">
              <a:lnSpc>
                <a:spcPct val="90000"/>
              </a:lnSpc>
            </a:pPr>
            <a:r>
              <a:rPr lang="en-US" dirty="0"/>
              <a:t>Deepen our knowledge in Evolution and Alife</a:t>
            </a:r>
          </a:p>
          <a:p>
            <a:pPr lvl="1">
              <a:lnSpc>
                <a:spcPct val="90000"/>
              </a:lnSpc>
            </a:pPr>
            <a:r>
              <a:rPr lang="en-US" dirty="0"/>
              <a:t>Biology, Computer Science and AI</a:t>
            </a:r>
          </a:p>
          <a:p>
            <a:pPr>
              <a:lnSpc>
                <a:spcPct val="90000"/>
              </a:lnSpc>
            </a:pPr>
            <a:r>
              <a:rPr lang="en-US" sz="1600" dirty="0"/>
              <a:t>Why Open Endedness matters</a:t>
            </a:r>
          </a:p>
          <a:p>
            <a:pPr lvl="1">
              <a:lnSpc>
                <a:spcPct val="90000"/>
              </a:lnSpc>
            </a:pPr>
            <a:r>
              <a:rPr lang="en-US" dirty="0"/>
              <a:t>open-endedness allows AI systems to continue to learn and improve over time, adapting to changing environments and evolving to meet new challenges</a:t>
            </a:r>
          </a:p>
          <a:p>
            <a:pPr>
              <a:lnSpc>
                <a:spcPct val="90000"/>
              </a:lnSpc>
            </a:pPr>
            <a:r>
              <a:rPr lang="en-US" sz="1600" dirty="0"/>
              <a:t>Research Question</a:t>
            </a:r>
          </a:p>
          <a:p>
            <a:pPr lvl="1">
              <a:lnSpc>
                <a:spcPct val="90000"/>
              </a:lnSpc>
            </a:pPr>
            <a:r>
              <a:rPr lang="en-US" dirty="0"/>
              <a:t>Understanding of Evolution and Complexity</a:t>
            </a:r>
          </a:p>
          <a:p>
            <a:pPr lvl="1">
              <a:lnSpc>
                <a:spcPct val="90000"/>
              </a:lnSpc>
            </a:pPr>
            <a:r>
              <a:rPr lang="en-US" dirty="0"/>
              <a:t>How GA can evolve complex behavior in Lenia</a:t>
            </a:r>
          </a:p>
          <a:p>
            <a:pPr marL="0" indent="0">
              <a:lnSpc>
                <a:spcPct val="90000"/>
              </a:lnSpc>
              <a:buNone/>
            </a:pPr>
            <a:endParaRPr lang="en-US" sz="1600" dirty="0"/>
          </a:p>
          <a:p>
            <a:pPr>
              <a:lnSpc>
                <a:spcPct val="90000"/>
              </a:lnSpc>
            </a:pPr>
            <a:endParaRPr lang="en-US" sz="1600" dirty="0"/>
          </a:p>
        </p:txBody>
      </p:sp>
      <p:sp>
        <p:nvSpPr>
          <p:cNvPr id="8" name="Plassholder for dato 7"/>
          <p:cNvSpPr>
            <a:spLocks noGrp="1"/>
          </p:cNvSpPr>
          <p:nvPr>
            <p:ph type="dt" sz="half" idx="10"/>
          </p:nvPr>
        </p:nvSpPr>
        <p:spPr>
          <a:xfrm>
            <a:off x="6697576" y="4768684"/>
            <a:ext cx="1684420" cy="273844"/>
          </a:xfrm>
        </p:spPr>
        <p:txBody>
          <a:bodyPr anchor="ctr">
            <a:normAutofit/>
          </a:bodyPr>
          <a:lstStyle/>
          <a:p>
            <a:pPr>
              <a:lnSpc>
                <a:spcPct val="90000"/>
              </a:lnSpc>
              <a:spcAft>
                <a:spcPts val="600"/>
              </a:spcAft>
            </a:pPr>
            <a:fld id="{7AA5BBBE-66BD-FD46-802F-536D42DF1234}" type="datetime1">
              <a:rPr lang="nb-NO" smtClean="0"/>
              <a:pPr>
                <a:lnSpc>
                  <a:spcPct val="90000"/>
                </a:lnSpc>
                <a:spcAft>
                  <a:spcPts val="600"/>
                </a:spcAft>
              </a:pPr>
              <a:t>24.09.2023</a:t>
            </a:fld>
            <a:endParaRPr lang="nb-NO"/>
          </a:p>
        </p:txBody>
      </p:sp>
      <p:sp>
        <p:nvSpPr>
          <p:cNvPr id="9" name="Plassholder for bunntekst 8"/>
          <p:cNvSpPr>
            <a:spLocks noGrp="1"/>
          </p:cNvSpPr>
          <p:nvPr>
            <p:ph type="ftr" sz="quarter" idx="11"/>
          </p:nvPr>
        </p:nvSpPr>
        <p:spPr>
          <a:xfrm>
            <a:off x="316835" y="4767263"/>
            <a:ext cx="5926221" cy="273844"/>
          </a:xfrm>
        </p:spPr>
        <p:txBody>
          <a:bodyPr anchor="ctr">
            <a:normAutofit/>
          </a:bodyPr>
          <a:lstStyle/>
          <a:p>
            <a:pPr>
              <a:lnSpc>
                <a:spcPct val="90000"/>
              </a:lnSpc>
              <a:spcAft>
                <a:spcPts val="600"/>
              </a:spcAft>
            </a:pPr>
            <a:r>
              <a:rPr lang="en-US" dirty="0"/>
              <a:t>Sanyam Jain, </a:t>
            </a:r>
            <a:r>
              <a:rPr lang="en-US" dirty="0" err="1"/>
              <a:t>Aarati</a:t>
            </a:r>
            <a:r>
              <a:rPr lang="en-US" dirty="0"/>
              <a:t> Shrestha, Stefano Nichele | HiØ, Norway</a:t>
            </a:r>
          </a:p>
        </p:txBody>
      </p:sp>
      <p:pic>
        <p:nvPicPr>
          <p:cNvPr id="5" name="Picture 2" descr="wivace">
            <a:extLst>
              <a:ext uri="{FF2B5EF4-FFF2-40B4-BE49-F238E27FC236}">
                <a16:creationId xmlns:a16="http://schemas.microsoft.com/office/drawing/2014/main" id="{76C3EC88-6957-EFF8-D1E2-EF07D8BA70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3958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pPr lvl="0"/>
            <a:r>
              <a:rPr lang="en-US" dirty="0"/>
              <a:t>Lenia</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5</a:t>
            </a:fld>
            <a:endParaRPr lang="nb-NO"/>
          </a:p>
        </p:txBody>
      </p:sp>
      <p:sp>
        <p:nvSpPr>
          <p:cNvPr id="3" name="Content Placeholder 2">
            <a:extLst>
              <a:ext uri="{FF2B5EF4-FFF2-40B4-BE49-F238E27FC236}">
                <a16:creationId xmlns:a16="http://schemas.microsoft.com/office/drawing/2014/main" id="{41E2CB8E-B0BA-C4E7-409B-EF73DCCAAAA8}"/>
              </a:ext>
            </a:extLst>
          </p:cNvPr>
          <p:cNvSpPr>
            <a:spLocks noGrp="1"/>
          </p:cNvSpPr>
          <p:nvPr>
            <p:ph idx="1"/>
          </p:nvPr>
        </p:nvSpPr>
        <p:spPr>
          <a:xfrm>
            <a:off x="457200" y="1200151"/>
            <a:ext cx="3594639" cy="3394472"/>
          </a:xfrm>
        </p:spPr>
        <p:txBody>
          <a:bodyPr/>
          <a:lstStyle/>
          <a:p>
            <a:r>
              <a:rPr lang="en-US" sz="1800" dirty="0"/>
              <a:t>Lenia update rule</a:t>
            </a:r>
          </a:p>
          <a:p>
            <a:r>
              <a:rPr lang="en-US" sz="1800" dirty="0"/>
              <a:t>GoL (Discrete) – (a)</a:t>
            </a:r>
          </a:p>
          <a:p>
            <a:r>
              <a:rPr lang="en-US" sz="1800" dirty="0"/>
              <a:t>Smoothed Kernel and Growth mapping function – (b)</a:t>
            </a:r>
          </a:p>
        </p:txBody>
      </p:sp>
      <p:pic>
        <p:nvPicPr>
          <p:cNvPr id="4" name="Picture 3">
            <a:extLst>
              <a:ext uri="{FF2B5EF4-FFF2-40B4-BE49-F238E27FC236}">
                <a16:creationId xmlns:a16="http://schemas.microsoft.com/office/drawing/2014/main" id="{F6E5CDB5-73A8-AE30-F50A-FEEF45B81544}"/>
              </a:ext>
            </a:extLst>
          </p:cNvPr>
          <p:cNvPicPr>
            <a:picLocks noChangeAspect="1"/>
          </p:cNvPicPr>
          <p:nvPr/>
        </p:nvPicPr>
        <p:blipFill>
          <a:blip r:embed="rId3"/>
          <a:stretch>
            <a:fillRect/>
          </a:stretch>
        </p:blipFill>
        <p:spPr>
          <a:xfrm>
            <a:off x="4051839" y="1084447"/>
            <a:ext cx="4720726" cy="3315487"/>
          </a:xfrm>
          <a:prstGeom prst="rect">
            <a:avLst/>
          </a:prstGeom>
        </p:spPr>
      </p:pic>
      <p:pic>
        <p:nvPicPr>
          <p:cNvPr id="1026" name="Picture 2">
            <a:extLst>
              <a:ext uri="{FF2B5EF4-FFF2-40B4-BE49-F238E27FC236}">
                <a16:creationId xmlns:a16="http://schemas.microsoft.com/office/drawing/2014/main" id="{5CB11C33-53BE-CCE3-9D78-035EE3361A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15278" y="675104"/>
            <a:ext cx="3972591" cy="132419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wivace">
            <a:extLst>
              <a:ext uri="{FF2B5EF4-FFF2-40B4-BE49-F238E27FC236}">
                <a16:creationId xmlns:a16="http://schemas.microsoft.com/office/drawing/2014/main" id="{C79813E9-1138-AEE4-E32C-338EFB1825A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96207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pPr lvl="0"/>
            <a:r>
              <a:rPr lang="en-US" dirty="0"/>
              <a:t>A small recap from Mathematics: Gaussian</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6</a:t>
            </a:fld>
            <a:endParaRPr lang="nb-NO"/>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B936A71-8C78-ABC1-8693-1624B2138D68}"/>
                  </a:ext>
                </a:extLst>
              </p:cNvPr>
              <p:cNvSpPr txBox="1"/>
              <p:nvPr/>
            </p:nvSpPr>
            <p:spPr>
              <a:xfrm>
                <a:off x="3285993" y="2207708"/>
                <a:ext cx="2957063" cy="72808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solidFill>
                            <a:schemeClr val="bg1"/>
                          </a:solidFill>
                          <a:latin typeface="Cambria Math" panose="02040503050406030204" pitchFamily="18" charset="0"/>
                        </a:rPr>
                        <m:t>𝑓</m:t>
                      </m:r>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𝑥</m:t>
                          </m:r>
                        </m:e>
                      </m:d>
                      <m:r>
                        <a:rPr lang="en-US" i="0">
                          <a:solidFill>
                            <a:schemeClr val="bg1"/>
                          </a:solidFill>
                          <a:latin typeface="Cambria Math" panose="02040503050406030204" pitchFamily="18" charset="0"/>
                        </a:rPr>
                        <m:t>=</m:t>
                      </m:r>
                      <m:f>
                        <m:fPr>
                          <m:ctrlPr>
                            <a:rPr lang="en-US" i="1">
                              <a:solidFill>
                                <a:schemeClr val="bg1"/>
                              </a:solidFill>
                              <a:latin typeface="Cambria Math" panose="02040503050406030204" pitchFamily="18" charset="0"/>
                            </a:rPr>
                          </m:ctrlPr>
                        </m:fPr>
                        <m:num>
                          <m:r>
                            <a:rPr lang="en-US" i="0">
                              <a:solidFill>
                                <a:schemeClr val="bg1"/>
                              </a:solidFill>
                              <a:latin typeface="Cambria Math" panose="02040503050406030204" pitchFamily="18" charset="0"/>
                            </a:rPr>
                            <m:t>1</m:t>
                          </m:r>
                        </m:num>
                        <m:den>
                          <m:r>
                            <m:rPr>
                              <m:sty m:val="p"/>
                            </m:rPr>
                            <a:rPr lang="en-US" i="0">
                              <a:solidFill>
                                <a:schemeClr val="bg1"/>
                              </a:solidFill>
                              <a:latin typeface="Cambria Math" panose="02040503050406030204" pitchFamily="18" charset="0"/>
                            </a:rPr>
                            <m:t>σ</m:t>
                          </m:r>
                          <m:rad>
                            <m:radPr>
                              <m:degHide m:val="on"/>
                              <m:ctrlPr>
                                <a:rPr lang="en-US" i="1">
                                  <a:solidFill>
                                    <a:schemeClr val="bg1"/>
                                  </a:solidFill>
                                  <a:latin typeface="Cambria Math" panose="02040503050406030204" pitchFamily="18" charset="0"/>
                                </a:rPr>
                              </m:ctrlPr>
                            </m:radPr>
                            <m:deg/>
                            <m:e>
                              <m:r>
                                <a:rPr lang="en-US" i="0">
                                  <a:solidFill>
                                    <a:schemeClr val="bg1"/>
                                  </a:solidFill>
                                  <a:latin typeface="Cambria Math" panose="02040503050406030204" pitchFamily="18" charset="0"/>
                                </a:rPr>
                                <m:t>2</m:t>
                              </m:r>
                              <m:r>
                                <m:rPr>
                                  <m:sty m:val="p"/>
                                </m:rPr>
                                <a:rPr lang="en-US" i="0">
                                  <a:solidFill>
                                    <a:schemeClr val="bg1"/>
                                  </a:solidFill>
                                  <a:latin typeface="Cambria Math" panose="02040503050406030204" pitchFamily="18" charset="0"/>
                                </a:rPr>
                                <m:t>π</m:t>
                              </m:r>
                            </m:e>
                          </m:rad>
                        </m:den>
                      </m:f>
                      <m:r>
                        <a:rPr lang="en-US" i="0">
                          <a:solidFill>
                            <a:schemeClr val="bg1"/>
                          </a:solidFill>
                          <a:latin typeface="Cambria Math" panose="02040503050406030204" pitchFamily="18" charset="0"/>
                        </a:rPr>
                        <m:t>⋅</m:t>
                      </m:r>
                      <m:sSup>
                        <m:sSupPr>
                          <m:ctrlPr>
                            <a:rPr lang="en-US" i="1">
                              <a:solidFill>
                                <a:schemeClr val="bg1"/>
                              </a:solidFill>
                              <a:latin typeface="Cambria Math" panose="02040503050406030204" pitchFamily="18" charset="0"/>
                            </a:rPr>
                          </m:ctrlPr>
                        </m:sSupPr>
                        <m:e>
                          <m:r>
                            <a:rPr lang="en-US" i="1">
                              <a:solidFill>
                                <a:schemeClr val="bg1"/>
                              </a:solidFill>
                              <a:latin typeface="Cambria Math" panose="02040503050406030204" pitchFamily="18" charset="0"/>
                            </a:rPr>
                            <m:t>𝑒</m:t>
                          </m:r>
                        </m:e>
                        <m:sup>
                          <m:r>
                            <a:rPr lang="en-US" i="0">
                              <a:solidFill>
                                <a:schemeClr val="bg1"/>
                              </a:solidFill>
                              <a:latin typeface="Cambria Math" panose="02040503050406030204" pitchFamily="18" charset="0"/>
                            </a:rPr>
                            <m:t>−</m:t>
                          </m:r>
                          <m:f>
                            <m:fPr>
                              <m:ctrlPr>
                                <a:rPr lang="en-US" i="1">
                                  <a:solidFill>
                                    <a:schemeClr val="bg1"/>
                                  </a:solidFill>
                                  <a:latin typeface="Cambria Math" panose="02040503050406030204" pitchFamily="18" charset="0"/>
                                </a:rPr>
                              </m:ctrlPr>
                            </m:fPr>
                            <m:num>
                              <m:sSup>
                                <m:sSupPr>
                                  <m:ctrlPr>
                                    <a:rPr lang="en-US" i="1">
                                      <a:solidFill>
                                        <a:schemeClr val="bg1"/>
                                      </a:solidFill>
                                      <a:latin typeface="Cambria Math" panose="02040503050406030204" pitchFamily="18" charset="0"/>
                                    </a:rPr>
                                  </m:ctrlPr>
                                </m:sSupPr>
                                <m:e>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𝑥</m:t>
                                      </m:r>
                                      <m:r>
                                        <a:rPr lang="en-US" i="0">
                                          <a:solidFill>
                                            <a:schemeClr val="bg1"/>
                                          </a:solidFill>
                                          <a:latin typeface="Cambria Math" panose="02040503050406030204" pitchFamily="18" charset="0"/>
                                        </a:rPr>
                                        <m:t>−</m:t>
                                      </m:r>
                                      <m:r>
                                        <m:rPr>
                                          <m:sty m:val="p"/>
                                        </m:rPr>
                                        <a:rPr lang="en-US" i="0">
                                          <a:solidFill>
                                            <a:schemeClr val="bg1"/>
                                          </a:solidFill>
                                          <a:latin typeface="Cambria Math" panose="02040503050406030204" pitchFamily="18" charset="0"/>
                                        </a:rPr>
                                        <m:t>μ</m:t>
                                      </m:r>
                                    </m:e>
                                  </m:d>
                                </m:e>
                                <m:sup>
                                  <m:r>
                                    <a:rPr lang="en-US" i="0">
                                      <a:solidFill>
                                        <a:schemeClr val="bg1"/>
                                      </a:solidFill>
                                      <a:latin typeface="Cambria Math" panose="02040503050406030204" pitchFamily="18" charset="0"/>
                                    </a:rPr>
                                    <m:t>2</m:t>
                                  </m:r>
                                </m:sup>
                              </m:sSup>
                            </m:num>
                            <m:den>
                              <m:r>
                                <a:rPr lang="en-US" i="0">
                                  <a:solidFill>
                                    <a:schemeClr val="bg1"/>
                                  </a:solidFill>
                                  <a:latin typeface="Cambria Math" panose="02040503050406030204" pitchFamily="18" charset="0"/>
                                </a:rPr>
                                <m:t>2</m:t>
                              </m:r>
                              <m:sSup>
                                <m:sSupPr>
                                  <m:ctrlPr>
                                    <a:rPr lang="en-US" i="1">
                                      <a:solidFill>
                                        <a:schemeClr val="bg1"/>
                                      </a:solidFill>
                                      <a:latin typeface="Cambria Math" panose="02040503050406030204" pitchFamily="18" charset="0"/>
                                    </a:rPr>
                                  </m:ctrlPr>
                                </m:sSupPr>
                                <m:e>
                                  <m:r>
                                    <m:rPr>
                                      <m:sty m:val="p"/>
                                    </m:rPr>
                                    <a:rPr lang="en-US" i="0">
                                      <a:solidFill>
                                        <a:schemeClr val="bg1"/>
                                      </a:solidFill>
                                      <a:latin typeface="Cambria Math" panose="02040503050406030204" pitchFamily="18" charset="0"/>
                                    </a:rPr>
                                    <m:t>σ</m:t>
                                  </m:r>
                                </m:e>
                                <m:sup>
                                  <m:r>
                                    <a:rPr lang="en-US" i="0">
                                      <a:solidFill>
                                        <a:schemeClr val="bg1"/>
                                      </a:solidFill>
                                      <a:latin typeface="Cambria Math" panose="02040503050406030204" pitchFamily="18" charset="0"/>
                                    </a:rPr>
                                    <m:t>2</m:t>
                                  </m:r>
                                </m:sup>
                              </m:sSup>
                            </m:den>
                          </m:f>
                        </m:sup>
                      </m:sSup>
                    </m:oMath>
                  </m:oMathPara>
                </a14:m>
                <a:endParaRPr lang="en-US" dirty="0">
                  <a:solidFill>
                    <a:schemeClr val="bg1"/>
                  </a:solidFill>
                  <a:latin typeface="Source Sans Pro" panose="020B0503030403020204" pitchFamily="34" charset="0"/>
                  <a:ea typeface="Source Sans Pro" panose="020B0503030403020204" pitchFamily="34" charset="0"/>
                </a:endParaRPr>
              </a:p>
            </p:txBody>
          </p:sp>
        </mc:Choice>
        <mc:Fallback xmlns="">
          <p:sp>
            <p:nvSpPr>
              <p:cNvPr id="5" name="TextBox 4">
                <a:extLst>
                  <a:ext uri="{FF2B5EF4-FFF2-40B4-BE49-F238E27FC236}">
                    <a16:creationId xmlns:a16="http://schemas.microsoft.com/office/drawing/2014/main" id="{0B936A71-8C78-ABC1-8693-1624B2138D68}"/>
                  </a:ext>
                </a:extLst>
              </p:cNvPr>
              <p:cNvSpPr txBox="1">
                <a:spLocks noRot="1" noChangeAspect="1" noMove="1" noResize="1" noEditPoints="1" noAdjustHandles="1" noChangeArrowheads="1" noChangeShapeType="1" noTextEdit="1"/>
              </p:cNvSpPr>
              <p:nvPr/>
            </p:nvSpPr>
            <p:spPr>
              <a:xfrm>
                <a:off x="3285993" y="2207708"/>
                <a:ext cx="2957063" cy="728084"/>
              </a:xfrm>
              <a:prstGeom prst="rect">
                <a:avLst/>
              </a:prstGeom>
              <a:blipFill>
                <a:blip r:embed="rId3"/>
                <a:stretch>
                  <a:fillRect/>
                </a:stretch>
              </a:blipFill>
            </p:spPr>
            <p:txBody>
              <a:bodyPr/>
              <a:lstStyle/>
              <a:p>
                <a:r>
                  <a:rPr lang="en-US">
                    <a:noFill/>
                  </a:rPr>
                  <a:t> </a:t>
                </a:r>
              </a:p>
            </p:txBody>
          </p:sp>
        </mc:Fallback>
      </mc:AlternateContent>
      <p:cxnSp>
        <p:nvCxnSpPr>
          <p:cNvPr id="15" name="Straight Arrow Connector 14">
            <a:extLst>
              <a:ext uri="{FF2B5EF4-FFF2-40B4-BE49-F238E27FC236}">
                <a16:creationId xmlns:a16="http://schemas.microsoft.com/office/drawing/2014/main" id="{5E1C5DDD-A978-4D08-6C0E-C8D420B26AEB}"/>
              </a:ext>
            </a:extLst>
          </p:cNvPr>
          <p:cNvCxnSpPr/>
          <p:nvPr/>
        </p:nvCxnSpPr>
        <p:spPr>
          <a:xfrm>
            <a:off x="2113808" y="2274125"/>
            <a:ext cx="1525979" cy="22563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Alternative Process 16">
            <a:extLst>
              <a:ext uri="{FF2B5EF4-FFF2-40B4-BE49-F238E27FC236}">
                <a16:creationId xmlns:a16="http://schemas.microsoft.com/office/drawing/2014/main" id="{C2713F2F-72D9-AF58-A7BF-29232FF72B18}"/>
              </a:ext>
            </a:extLst>
          </p:cNvPr>
          <p:cNvSpPr/>
          <p:nvPr/>
        </p:nvSpPr>
        <p:spPr>
          <a:xfrm>
            <a:off x="316835" y="1894857"/>
            <a:ext cx="1796973" cy="1418359"/>
          </a:xfrm>
          <a:prstGeom prst="flowChartAlternateProcess">
            <a:avLst/>
          </a:prstGeom>
          <a:noFill/>
          <a:ln>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9" name="TextBox 18">
            <a:extLst>
              <a:ext uri="{FF2B5EF4-FFF2-40B4-BE49-F238E27FC236}">
                <a16:creationId xmlns:a16="http://schemas.microsoft.com/office/drawing/2014/main" id="{8C2C4021-A030-24BA-F435-954D254F4E30}"/>
              </a:ext>
            </a:extLst>
          </p:cNvPr>
          <p:cNvSpPr txBox="1"/>
          <p:nvPr/>
        </p:nvSpPr>
        <p:spPr>
          <a:xfrm>
            <a:off x="475013" y="2196935"/>
            <a:ext cx="1525978" cy="923330"/>
          </a:xfrm>
          <a:prstGeom prst="rect">
            <a:avLst/>
          </a:prstGeom>
          <a:noFill/>
        </p:spPr>
        <p:txBody>
          <a:bodyPr wrap="square" rtlCol="0">
            <a:spAutoFit/>
          </a:bodyPr>
          <a:lstStyle/>
          <a:p>
            <a:r>
              <a:rPr lang="en-US" dirty="0"/>
              <a:t>Value of the</a:t>
            </a:r>
          </a:p>
          <a:p>
            <a:r>
              <a:rPr lang="en-US" dirty="0"/>
              <a:t>function at a </a:t>
            </a:r>
          </a:p>
          <a:p>
            <a:r>
              <a:rPr lang="en-US" dirty="0"/>
              <a:t>point x</a:t>
            </a:r>
          </a:p>
        </p:txBody>
      </p:sp>
      <p:pic>
        <p:nvPicPr>
          <p:cNvPr id="2" name="Picture 2" descr="wivace">
            <a:extLst>
              <a:ext uri="{FF2B5EF4-FFF2-40B4-BE49-F238E27FC236}">
                <a16:creationId xmlns:a16="http://schemas.microsoft.com/office/drawing/2014/main" id="{29ABD78C-C490-4861-1305-B065471EE8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7266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pPr lvl="0"/>
            <a:r>
              <a:rPr lang="en-US" dirty="0"/>
              <a:t>A small recap from Mathematics: Gaussian</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7</a:t>
            </a:fld>
            <a:endParaRPr lang="nb-NO"/>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B936A71-8C78-ABC1-8693-1624B2138D68}"/>
                  </a:ext>
                </a:extLst>
              </p:cNvPr>
              <p:cNvSpPr txBox="1"/>
              <p:nvPr/>
            </p:nvSpPr>
            <p:spPr>
              <a:xfrm>
                <a:off x="5674573" y="3735071"/>
                <a:ext cx="2957063" cy="72808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solidFill>
                            <a:schemeClr val="bg1"/>
                          </a:solidFill>
                          <a:latin typeface="Cambria Math" panose="02040503050406030204" pitchFamily="18" charset="0"/>
                        </a:rPr>
                        <m:t>𝑓</m:t>
                      </m:r>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𝑥</m:t>
                          </m:r>
                        </m:e>
                      </m:d>
                      <m:r>
                        <a:rPr lang="en-US" i="0">
                          <a:solidFill>
                            <a:schemeClr val="bg1"/>
                          </a:solidFill>
                          <a:latin typeface="Cambria Math" panose="02040503050406030204" pitchFamily="18" charset="0"/>
                        </a:rPr>
                        <m:t>=</m:t>
                      </m:r>
                      <m:f>
                        <m:fPr>
                          <m:ctrlPr>
                            <a:rPr lang="en-US" i="1">
                              <a:solidFill>
                                <a:schemeClr val="bg1"/>
                              </a:solidFill>
                              <a:latin typeface="Cambria Math" panose="02040503050406030204" pitchFamily="18" charset="0"/>
                            </a:rPr>
                          </m:ctrlPr>
                        </m:fPr>
                        <m:num>
                          <m:r>
                            <a:rPr lang="en-US" i="0">
                              <a:solidFill>
                                <a:schemeClr val="bg1"/>
                              </a:solidFill>
                              <a:latin typeface="Cambria Math" panose="02040503050406030204" pitchFamily="18" charset="0"/>
                            </a:rPr>
                            <m:t>1</m:t>
                          </m:r>
                        </m:num>
                        <m:den>
                          <m:r>
                            <m:rPr>
                              <m:sty m:val="p"/>
                            </m:rPr>
                            <a:rPr lang="en-US" i="0">
                              <a:solidFill>
                                <a:schemeClr val="bg1"/>
                              </a:solidFill>
                              <a:latin typeface="Cambria Math" panose="02040503050406030204" pitchFamily="18" charset="0"/>
                            </a:rPr>
                            <m:t>σ</m:t>
                          </m:r>
                          <m:rad>
                            <m:radPr>
                              <m:degHide m:val="on"/>
                              <m:ctrlPr>
                                <a:rPr lang="en-US" i="1">
                                  <a:solidFill>
                                    <a:schemeClr val="bg1"/>
                                  </a:solidFill>
                                  <a:latin typeface="Cambria Math" panose="02040503050406030204" pitchFamily="18" charset="0"/>
                                </a:rPr>
                              </m:ctrlPr>
                            </m:radPr>
                            <m:deg/>
                            <m:e>
                              <m:r>
                                <a:rPr lang="en-US" i="0">
                                  <a:solidFill>
                                    <a:schemeClr val="bg1"/>
                                  </a:solidFill>
                                  <a:latin typeface="Cambria Math" panose="02040503050406030204" pitchFamily="18" charset="0"/>
                                </a:rPr>
                                <m:t>2</m:t>
                              </m:r>
                              <m:r>
                                <m:rPr>
                                  <m:sty m:val="p"/>
                                </m:rPr>
                                <a:rPr lang="en-US" i="0">
                                  <a:solidFill>
                                    <a:schemeClr val="bg1"/>
                                  </a:solidFill>
                                  <a:latin typeface="Cambria Math" panose="02040503050406030204" pitchFamily="18" charset="0"/>
                                </a:rPr>
                                <m:t>π</m:t>
                              </m:r>
                            </m:e>
                          </m:rad>
                        </m:den>
                      </m:f>
                      <m:r>
                        <a:rPr lang="en-US" i="0">
                          <a:solidFill>
                            <a:schemeClr val="bg1"/>
                          </a:solidFill>
                          <a:latin typeface="Cambria Math" panose="02040503050406030204" pitchFamily="18" charset="0"/>
                        </a:rPr>
                        <m:t>⋅</m:t>
                      </m:r>
                      <m:sSup>
                        <m:sSupPr>
                          <m:ctrlPr>
                            <a:rPr lang="en-US" i="1">
                              <a:solidFill>
                                <a:schemeClr val="bg1"/>
                              </a:solidFill>
                              <a:latin typeface="Cambria Math" panose="02040503050406030204" pitchFamily="18" charset="0"/>
                            </a:rPr>
                          </m:ctrlPr>
                        </m:sSupPr>
                        <m:e>
                          <m:r>
                            <a:rPr lang="en-US" i="1">
                              <a:solidFill>
                                <a:schemeClr val="bg1"/>
                              </a:solidFill>
                              <a:latin typeface="Cambria Math" panose="02040503050406030204" pitchFamily="18" charset="0"/>
                            </a:rPr>
                            <m:t>𝑒</m:t>
                          </m:r>
                        </m:e>
                        <m:sup>
                          <m:r>
                            <a:rPr lang="en-US" i="0">
                              <a:solidFill>
                                <a:schemeClr val="bg1"/>
                              </a:solidFill>
                              <a:latin typeface="Cambria Math" panose="02040503050406030204" pitchFamily="18" charset="0"/>
                            </a:rPr>
                            <m:t>−</m:t>
                          </m:r>
                          <m:f>
                            <m:fPr>
                              <m:ctrlPr>
                                <a:rPr lang="en-US" i="1">
                                  <a:solidFill>
                                    <a:schemeClr val="bg1"/>
                                  </a:solidFill>
                                  <a:latin typeface="Cambria Math" panose="02040503050406030204" pitchFamily="18" charset="0"/>
                                </a:rPr>
                              </m:ctrlPr>
                            </m:fPr>
                            <m:num>
                              <m:sSup>
                                <m:sSupPr>
                                  <m:ctrlPr>
                                    <a:rPr lang="en-US" i="1">
                                      <a:solidFill>
                                        <a:schemeClr val="bg1"/>
                                      </a:solidFill>
                                      <a:latin typeface="Cambria Math" panose="02040503050406030204" pitchFamily="18" charset="0"/>
                                    </a:rPr>
                                  </m:ctrlPr>
                                </m:sSupPr>
                                <m:e>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𝑥</m:t>
                                      </m:r>
                                      <m:r>
                                        <a:rPr lang="en-US" i="0">
                                          <a:solidFill>
                                            <a:schemeClr val="bg1"/>
                                          </a:solidFill>
                                          <a:latin typeface="Cambria Math" panose="02040503050406030204" pitchFamily="18" charset="0"/>
                                        </a:rPr>
                                        <m:t>−</m:t>
                                      </m:r>
                                      <m:r>
                                        <m:rPr>
                                          <m:sty m:val="p"/>
                                        </m:rPr>
                                        <a:rPr lang="en-US" i="0">
                                          <a:solidFill>
                                            <a:schemeClr val="bg1"/>
                                          </a:solidFill>
                                          <a:latin typeface="Cambria Math" panose="02040503050406030204" pitchFamily="18" charset="0"/>
                                        </a:rPr>
                                        <m:t>μ</m:t>
                                      </m:r>
                                    </m:e>
                                  </m:d>
                                </m:e>
                                <m:sup>
                                  <m:r>
                                    <a:rPr lang="en-US" i="0">
                                      <a:solidFill>
                                        <a:schemeClr val="bg1"/>
                                      </a:solidFill>
                                      <a:latin typeface="Cambria Math" panose="02040503050406030204" pitchFamily="18" charset="0"/>
                                    </a:rPr>
                                    <m:t>2</m:t>
                                  </m:r>
                                </m:sup>
                              </m:sSup>
                            </m:num>
                            <m:den>
                              <m:r>
                                <a:rPr lang="en-US" i="0">
                                  <a:solidFill>
                                    <a:schemeClr val="bg1"/>
                                  </a:solidFill>
                                  <a:latin typeface="Cambria Math" panose="02040503050406030204" pitchFamily="18" charset="0"/>
                                </a:rPr>
                                <m:t>2</m:t>
                              </m:r>
                              <m:sSup>
                                <m:sSupPr>
                                  <m:ctrlPr>
                                    <a:rPr lang="en-US" i="1">
                                      <a:solidFill>
                                        <a:schemeClr val="bg1"/>
                                      </a:solidFill>
                                      <a:latin typeface="Cambria Math" panose="02040503050406030204" pitchFamily="18" charset="0"/>
                                    </a:rPr>
                                  </m:ctrlPr>
                                </m:sSupPr>
                                <m:e>
                                  <m:r>
                                    <m:rPr>
                                      <m:sty m:val="p"/>
                                    </m:rPr>
                                    <a:rPr lang="en-US" i="0">
                                      <a:solidFill>
                                        <a:schemeClr val="bg1"/>
                                      </a:solidFill>
                                      <a:latin typeface="Cambria Math" panose="02040503050406030204" pitchFamily="18" charset="0"/>
                                    </a:rPr>
                                    <m:t>σ</m:t>
                                  </m:r>
                                </m:e>
                                <m:sup>
                                  <m:r>
                                    <a:rPr lang="en-US" i="0">
                                      <a:solidFill>
                                        <a:schemeClr val="bg1"/>
                                      </a:solidFill>
                                      <a:latin typeface="Cambria Math" panose="02040503050406030204" pitchFamily="18" charset="0"/>
                                    </a:rPr>
                                    <m:t>2</m:t>
                                  </m:r>
                                </m:sup>
                              </m:sSup>
                            </m:den>
                          </m:f>
                        </m:sup>
                      </m:sSup>
                    </m:oMath>
                  </m:oMathPara>
                </a14:m>
                <a:endParaRPr lang="en-US" dirty="0">
                  <a:solidFill>
                    <a:schemeClr val="bg1"/>
                  </a:solidFill>
                  <a:latin typeface="Source Sans Pro" panose="020B0503030403020204" pitchFamily="34" charset="0"/>
                  <a:ea typeface="Source Sans Pro" panose="020B0503030403020204" pitchFamily="34" charset="0"/>
                </a:endParaRPr>
              </a:p>
            </p:txBody>
          </p:sp>
        </mc:Choice>
        <mc:Fallback xmlns="">
          <p:sp>
            <p:nvSpPr>
              <p:cNvPr id="5" name="TextBox 4">
                <a:extLst>
                  <a:ext uri="{FF2B5EF4-FFF2-40B4-BE49-F238E27FC236}">
                    <a16:creationId xmlns:a16="http://schemas.microsoft.com/office/drawing/2014/main" id="{0B936A71-8C78-ABC1-8693-1624B2138D68}"/>
                  </a:ext>
                </a:extLst>
              </p:cNvPr>
              <p:cNvSpPr txBox="1">
                <a:spLocks noRot="1" noChangeAspect="1" noMove="1" noResize="1" noEditPoints="1" noAdjustHandles="1" noChangeArrowheads="1" noChangeShapeType="1" noTextEdit="1"/>
              </p:cNvSpPr>
              <p:nvPr/>
            </p:nvSpPr>
            <p:spPr>
              <a:xfrm>
                <a:off x="5674573" y="3735071"/>
                <a:ext cx="2957063" cy="728084"/>
              </a:xfrm>
              <a:prstGeom prst="rect">
                <a:avLst/>
              </a:prstGeom>
              <a:blipFill>
                <a:blip r:embed="rId3"/>
                <a:stretch>
                  <a:fillRect/>
                </a:stretch>
              </a:blipFill>
            </p:spPr>
            <p:txBody>
              <a:bodyPr/>
              <a:lstStyle/>
              <a:p>
                <a:r>
                  <a:rPr lang="en-US">
                    <a:noFill/>
                  </a:rPr>
                  <a:t> </a:t>
                </a:r>
              </a:p>
            </p:txBody>
          </p:sp>
        </mc:Fallback>
      </mc:AlternateContent>
      <p:cxnSp>
        <p:nvCxnSpPr>
          <p:cNvPr id="15" name="Straight Arrow Connector 14">
            <a:extLst>
              <a:ext uri="{FF2B5EF4-FFF2-40B4-BE49-F238E27FC236}">
                <a16:creationId xmlns:a16="http://schemas.microsoft.com/office/drawing/2014/main" id="{5E1C5DDD-A978-4D08-6C0E-C8D420B26AEB}"/>
              </a:ext>
            </a:extLst>
          </p:cNvPr>
          <p:cNvCxnSpPr>
            <a:cxnSpLocks/>
            <a:stCxn id="19" idx="2"/>
          </p:cNvCxnSpPr>
          <p:nvPr/>
        </p:nvCxnSpPr>
        <p:spPr>
          <a:xfrm>
            <a:off x="7539786" y="2244716"/>
            <a:ext cx="441026" cy="149035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Alternative Process 16">
            <a:extLst>
              <a:ext uri="{FF2B5EF4-FFF2-40B4-BE49-F238E27FC236}">
                <a16:creationId xmlns:a16="http://schemas.microsoft.com/office/drawing/2014/main" id="{C2713F2F-72D9-AF58-A7BF-29232FF72B18}"/>
              </a:ext>
            </a:extLst>
          </p:cNvPr>
          <p:cNvSpPr/>
          <p:nvPr/>
        </p:nvSpPr>
        <p:spPr>
          <a:xfrm>
            <a:off x="6613389" y="1081397"/>
            <a:ext cx="1796973" cy="1126311"/>
          </a:xfrm>
          <a:prstGeom prst="flowChartAlternateProcess">
            <a:avLst/>
          </a:prstGeom>
          <a:noFill/>
          <a:ln>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9" name="TextBox 18">
            <a:extLst>
              <a:ext uri="{FF2B5EF4-FFF2-40B4-BE49-F238E27FC236}">
                <a16:creationId xmlns:a16="http://schemas.microsoft.com/office/drawing/2014/main" id="{8C2C4021-A030-24BA-F435-954D254F4E30}"/>
              </a:ext>
            </a:extLst>
          </p:cNvPr>
          <p:cNvSpPr txBox="1"/>
          <p:nvPr/>
        </p:nvSpPr>
        <p:spPr>
          <a:xfrm>
            <a:off x="6590094" y="1044387"/>
            <a:ext cx="1899383" cy="1200329"/>
          </a:xfrm>
          <a:prstGeom prst="rect">
            <a:avLst/>
          </a:prstGeom>
          <a:noFill/>
        </p:spPr>
        <p:txBody>
          <a:bodyPr wrap="square" rtlCol="0">
            <a:spAutoFit/>
          </a:bodyPr>
          <a:lstStyle/>
          <a:p>
            <a:r>
              <a:rPr lang="el-GR" dirty="0"/>
              <a:t>μ</a:t>
            </a:r>
            <a:r>
              <a:rPr lang="en-US" dirty="0"/>
              <a:t>: central value or peak (A most likely value in a distribution)</a:t>
            </a:r>
          </a:p>
        </p:txBody>
      </p:sp>
      <p:pic>
        <p:nvPicPr>
          <p:cNvPr id="4" name="Picture 3">
            <a:extLst>
              <a:ext uri="{FF2B5EF4-FFF2-40B4-BE49-F238E27FC236}">
                <a16:creationId xmlns:a16="http://schemas.microsoft.com/office/drawing/2014/main" id="{AB3F32C7-60F0-CC9A-EF13-EFC3AAD2BD51}"/>
              </a:ext>
            </a:extLst>
          </p:cNvPr>
          <p:cNvPicPr>
            <a:picLocks noChangeAspect="1"/>
          </p:cNvPicPr>
          <p:nvPr/>
        </p:nvPicPr>
        <p:blipFill>
          <a:blip r:embed="rId4"/>
          <a:stretch>
            <a:fillRect/>
          </a:stretch>
        </p:blipFill>
        <p:spPr>
          <a:xfrm>
            <a:off x="583926" y="1204838"/>
            <a:ext cx="4653544" cy="3490158"/>
          </a:xfrm>
          <a:prstGeom prst="rect">
            <a:avLst/>
          </a:prstGeom>
        </p:spPr>
      </p:pic>
      <p:pic>
        <p:nvPicPr>
          <p:cNvPr id="2" name="Picture 2" descr="wivace">
            <a:extLst>
              <a:ext uri="{FF2B5EF4-FFF2-40B4-BE49-F238E27FC236}">
                <a16:creationId xmlns:a16="http://schemas.microsoft.com/office/drawing/2014/main" id="{80F3EE49-BB6F-1186-0322-DB6F02FD7F5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07723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pPr lvl="0"/>
            <a:r>
              <a:rPr lang="en-US" dirty="0"/>
              <a:t>A small recap from Mathematics: Gaussian</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8</a:t>
            </a:fld>
            <a:endParaRPr lang="nb-NO"/>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B936A71-8C78-ABC1-8693-1624B2138D68}"/>
                  </a:ext>
                </a:extLst>
              </p:cNvPr>
              <p:cNvSpPr txBox="1"/>
              <p:nvPr/>
            </p:nvSpPr>
            <p:spPr>
              <a:xfrm>
                <a:off x="5635446" y="1615245"/>
                <a:ext cx="2957063" cy="72808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solidFill>
                            <a:schemeClr val="bg1"/>
                          </a:solidFill>
                          <a:latin typeface="Cambria Math" panose="02040503050406030204" pitchFamily="18" charset="0"/>
                        </a:rPr>
                        <m:t>𝑓</m:t>
                      </m:r>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𝑥</m:t>
                          </m:r>
                        </m:e>
                      </m:d>
                      <m:r>
                        <a:rPr lang="en-US" i="0">
                          <a:solidFill>
                            <a:schemeClr val="bg1"/>
                          </a:solidFill>
                          <a:latin typeface="Cambria Math" panose="02040503050406030204" pitchFamily="18" charset="0"/>
                        </a:rPr>
                        <m:t>=</m:t>
                      </m:r>
                      <m:f>
                        <m:fPr>
                          <m:ctrlPr>
                            <a:rPr lang="en-US" i="1">
                              <a:solidFill>
                                <a:schemeClr val="bg1"/>
                              </a:solidFill>
                              <a:latin typeface="Cambria Math" panose="02040503050406030204" pitchFamily="18" charset="0"/>
                            </a:rPr>
                          </m:ctrlPr>
                        </m:fPr>
                        <m:num>
                          <m:r>
                            <a:rPr lang="en-US" i="0">
                              <a:solidFill>
                                <a:schemeClr val="bg1"/>
                              </a:solidFill>
                              <a:latin typeface="Cambria Math" panose="02040503050406030204" pitchFamily="18" charset="0"/>
                            </a:rPr>
                            <m:t>1</m:t>
                          </m:r>
                        </m:num>
                        <m:den>
                          <m:r>
                            <m:rPr>
                              <m:sty m:val="p"/>
                            </m:rPr>
                            <a:rPr lang="en-US" i="0">
                              <a:solidFill>
                                <a:schemeClr val="bg1"/>
                              </a:solidFill>
                              <a:latin typeface="Cambria Math" panose="02040503050406030204" pitchFamily="18" charset="0"/>
                            </a:rPr>
                            <m:t>σ</m:t>
                          </m:r>
                          <m:rad>
                            <m:radPr>
                              <m:degHide m:val="on"/>
                              <m:ctrlPr>
                                <a:rPr lang="en-US" i="1">
                                  <a:solidFill>
                                    <a:schemeClr val="bg1"/>
                                  </a:solidFill>
                                  <a:latin typeface="Cambria Math" panose="02040503050406030204" pitchFamily="18" charset="0"/>
                                </a:rPr>
                              </m:ctrlPr>
                            </m:radPr>
                            <m:deg/>
                            <m:e>
                              <m:r>
                                <a:rPr lang="en-US" i="0">
                                  <a:solidFill>
                                    <a:schemeClr val="bg1"/>
                                  </a:solidFill>
                                  <a:latin typeface="Cambria Math" panose="02040503050406030204" pitchFamily="18" charset="0"/>
                                </a:rPr>
                                <m:t>2</m:t>
                              </m:r>
                              <m:r>
                                <m:rPr>
                                  <m:sty m:val="p"/>
                                </m:rPr>
                                <a:rPr lang="en-US" i="0">
                                  <a:solidFill>
                                    <a:schemeClr val="bg1"/>
                                  </a:solidFill>
                                  <a:latin typeface="Cambria Math" panose="02040503050406030204" pitchFamily="18" charset="0"/>
                                </a:rPr>
                                <m:t>π</m:t>
                              </m:r>
                            </m:e>
                          </m:rad>
                        </m:den>
                      </m:f>
                      <m:r>
                        <a:rPr lang="en-US" i="0">
                          <a:solidFill>
                            <a:schemeClr val="bg1"/>
                          </a:solidFill>
                          <a:latin typeface="Cambria Math" panose="02040503050406030204" pitchFamily="18" charset="0"/>
                        </a:rPr>
                        <m:t>⋅</m:t>
                      </m:r>
                      <m:sSup>
                        <m:sSupPr>
                          <m:ctrlPr>
                            <a:rPr lang="en-US" i="1">
                              <a:solidFill>
                                <a:schemeClr val="bg1"/>
                              </a:solidFill>
                              <a:latin typeface="Cambria Math" panose="02040503050406030204" pitchFamily="18" charset="0"/>
                            </a:rPr>
                          </m:ctrlPr>
                        </m:sSupPr>
                        <m:e>
                          <m:r>
                            <a:rPr lang="en-US" i="1">
                              <a:solidFill>
                                <a:schemeClr val="bg1"/>
                              </a:solidFill>
                              <a:latin typeface="Cambria Math" panose="02040503050406030204" pitchFamily="18" charset="0"/>
                            </a:rPr>
                            <m:t>𝑒</m:t>
                          </m:r>
                        </m:e>
                        <m:sup>
                          <m:r>
                            <a:rPr lang="en-US" i="0">
                              <a:solidFill>
                                <a:schemeClr val="bg1"/>
                              </a:solidFill>
                              <a:latin typeface="Cambria Math" panose="02040503050406030204" pitchFamily="18" charset="0"/>
                            </a:rPr>
                            <m:t>−</m:t>
                          </m:r>
                          <m:f>
                            <m:fPr>
                              <m:ctrlPr>
                                <a:rPr lang="en-US" i="1">
                                  <a:solidFill>
                                    <a:schemeClr val="bg1"/>
                                  </a:solidFill>
                                  <a:latin typeface="Cambria Math" panose="02040503050406030204" pitchFamily="18" charset="0"/>
                                </a:rPr>
                              </m:ctrlPr>
                            </m:fPr>
                            <m:num>
                              <m:sSup>
                                <m:sSupPr>
                                  <m:ctrlPr>
                                    <a:rPr lang="en-US" i="1">
                                      <a:solidFill>
                                        <a:schemeClr val="bg1"/>
                                      </a:solidFill>
                                      <a:latin typeface="Cambria Math" panose="02040503050406030204" pitchFamily="18" charset="0"/>
                                    </a:rPr>
                                  </m:ctrlPr>
                                </m:sSupPr>
                                <m:e>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𝑥</m:t>
                                      </m:r>
                                      <m:r>
                                        <a:rPr lang="en-US" i="0">
                                          <a:solidFill>
                                            <a:schemeClr val="bg1"/>
                                          </a:solidFill>
                                          <a:latin typeface="Cambria Math" panose="02040503050406030204" pitchFamily="18" charset="0"/>
                                        </a:rPr>
                                        <m:t>−</m:t>
                                      </m:r>
                                      <m:r>
                                        <m:rPr>
                                          <m:sty m:val="p"/>
                                        </m:rPr>
                                        <a:rPr lang="en-US" i="0">
                                          <a:solidFill>
                                            <a:schemeClr val="bg1"/>
                                          </a:solidFill>
                                          <a:latin typeface="Cambria Math" panose="02040503050406030204" pitchFamily="18" charset="0"/>
                                        </a:rPr>
                                        <m:t>μ</m:t>
                                      </m:r>
                                    </m:e>
                                  </m:d>
                                </m:e>
                                <m:sup>
                                  <m:r>
                                    <a:rPr lang="en-US" i="0">
                                      <a:solidFill>
                                        <a:schemeClr val="bg1"/>
                                      </a:solidFill>
                                      <a:latin typeface="Cambria Math" panose="02040503050406030204" pitchFamily="18" charset="0"/>
                                    </a:rPr>
                                    <m:t>2</m:t>
                                  </m:r>
                                </m:sup>
                              </m:sSup>
                            </m:num>
                            <m:den>
                              <m:r>
                                <a:rPr lang="en-US" i="0">
                                  <a:solidFill>
                                    <a:schemeClr val="bg1"/>
                                  </a:solidFill>
                                  <a:latin typeface="Cambria Math" panose="02040503050406030204" pitchFamily="18" charset="0"/>
                                </a:rPr>
                                <m:t>2</m:t>
                              </m:r>
                              <m:sSup>
                                <m:sSupPr>
                                  <m:ctrlPr>
                                    <a:rPr lang="en-US" i="1">
                                      <a:solidFill>
                                        <a:schemeClr val="bg1"/>
                                      </a:solidFill>
                                      <a:latin typeface="Cambria Math" panose="02040503050406030204" pitchFamily="18" charset="0"/>
                                    </a:rPr>
                                  </m:ctrlPr>
                                </m:sSupPr>
                                <m:e>
                                  <m:r>
                                    <m:rPr>
                                      <m:sty m:val="p"/>
                                    </m:rPr>
                                    <a:rPr lang="en-US" i="0">
                                      <a:solidFill>
                                        <a:schemeClr val="bg1"/>
                                      </a:solidFill>
                                      <a:latin typeface="Cambria Math" panose="02040503050406030204" pitchFamily="18" charset="0"/>
                                    </a:rPr>
                                    <m:t>σ</m:t>
                                  </m:r>
                                </m:e>
                                <m:sup>
                                  <m:r>
                                    <a:rPr lang="en-US" i="0">
                                      <a:solidFill>
                                        <a:schemeClr val="bg1"/>
                                      </a:solidFill>
                                      <a:latin typeface="Cambria Math" panose="02040503050406030204" pitchFamily="18" charset="0"/>
                                    </a:rPr>
                                    <m:t>2</m:t>
                                  </m:r>
                                </m:sup>
                              </m:sSup>
                            </m:den>
                          </m:f>
                        </m:sup>
                      </m:sSup>
                    </m:oMath>
                  </m:oMathPara>
                </a14:m>
                <a:endParaRPr lang="en-US" dirty="0">
                  <a:solidFill>
                    <a:schemeClr val="bg1"/>
                  </a:solidFill>
                  <a:latin typeface="Source Sans Pro" panose="020B0503030403020204" pitchFamily="34" charset="0"/>
                  <a:ea typeface="Source Sans Pro" panose="020B0503030403020204" pitchFamily="34" charset="0"/>
                </a:endParaRPr>
              </a:p>
            </p:txBody>
          </p:sp>
        </mc:Choice>
        <mc:Fallback xmlns="">
          <p:sp>
            <p:nvSpPr>
              <p:cNvPr id="5" name="TextBox 4">
                <a:extLst>
                  <a:ext uri="{FF2B5EF4-FFF2-40B4-BE49-F238E27FC236}">
                    <a16:creationId xmlns:a16="http://schemas.microsoft.com/office/drawing/2014/main" id="{0B936A71-8C78-ABC1-8693-1624B2138D68}"/>
                  </a:ext>
                </a:extLst>
              </p:cNvPr>
              <p:cNvSpPr txBox="1">
                <a:spLocks noRot="1" noChangeAspect="1" noMove="1" noResize="1" noEditPoints="1" noAdjustHandles="1" noChangeArrowheads="1" noChangeShapeType="1" noTextEdit="1"/>
              </p:cNvSpPr>
              <p:nvPr/>
            </p:nvSpPr>
            <p:spPr>
              <a:xfrm>
                <a:off x="5635446" y="1615245"/>
                <a:ext cx="2957063" cy="728084"/>
              </a:xfrm>
              <a:prstGeom prst="rect">
                <a:avLst/>
              </a:prstGeom>
              <a:blipFill>
                <a:blip r:embed="rId3"/>
                <a:stretch>
                  <a:fillRect/>
                </a:stretch>
              </a:blipFill>
            </p:spPr>
            <p:txBody>
              <a:bodyPr/>
              <a:lstStyle/>
              <a:p>
                <a:r>
                  <a:rPr lang="en-US">
                    <a:noFill/>
                  </a:rPr>
                  <a:t> </a:t>
                </a:r>
              </a:p>
            </p:txBody>
          </p:sp>
        </mc:Fallback>
      </mc:AlternateContent>
      <p:cxnSp>
        <p:nvCxnSpPr>
          <p:cNvPr id="15" name="Straight Arrow Connector 14">
            <a:extLst>
              <a:ext uri="{FF2B5EF4-FFF2-40B4-BE49-F238E27FC236}">
                <a16:creationId xmlns:a16="http://schemas.microsoft.com/office/drawing/2014/main" id="{5E1C5DDD-A978-4D08-6C0E-C8D420B26AEB}"/>
              </a:ext>
            </a:extLst>
          </p:cNvPr>
          <p:cNvCxnSpPr>
            <a:cxnSpLocks/>
          </p:cNvCxnSpPr>
          <p:nvPr/>
        </p:nvCxnSpPr>
        <p:spPr>
          <a:xfrm flipV="1">
            <a:off x="6830170" y="2067339"/>
            <a:ext cx="1121134" cy="163021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Alternative Process 16">
            <a:extLst>
              <a:ext uri="{FF2B5EF4-FFF2-40B4-BE49-F238E27FC236}">
                <a16:creationId xmlns:a16="http://schemas.microsoft.com/office/drawing/2014/main" id="{C2713F2F-72D9-AF58-A7BF-29232FF72B18}"/>
              </a:ext>
            </a:extLst>
          </p:cNvPr>
          <p:cNvSpPr/>
          <p:nvPr/>
        </p:nvSpPr>
        <p:spPr>
          <a:xfrm>
            <a:off x="5518205" y="3799524"/>
            <a:ext cx="3524854" cy="605504"/>
          </a:xfrm>
          <a:prstGeom prst="flowChartAlternateProcess">
            <a:avLst/>
          </a:prstGeom>
          <a:noFill/>
          <a:ln>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9" name="TextBox 18">
            <a:extLst>
              <a:ext uri="{FF2B5EF4-FFF2-40B4-BE49-F238E27FC236}">
                <a16:creationId xmlns:a16="http://schemas.microsoft.com/office/drawing/2014/main" id="{8C2C4021-A030-24BA-F435-954D254F4E30}"/>
              </a:ext>
            </a:extLst>
          </p:cNvPr>
          <p:cNvSpPr txBox="1"/>
          <p:nvPr/>
        </p:nvSpPr>
        <p:spPr>
          <a:xfrm>
            <a:off x="5560357" y="3798103"/>
            <a:ext cx="3482702" cy="600164"/>
          </a:xfrm>
          <a:prstGeom prst="rect">
            <a:avLst/>
          </a:prstGeom>
          <a:noFill/>
        </p:spPr>
        <p:txBody>
          <a:bodyPr wrap="square" rtlCol="0">
            <a:spAutoFit/>
          </a:bodyPr>
          <a:lstStyle/>
          <a:p>
            <a:r>
              <a:rPr lang="el-GR" sz="1100" dirty="0"/>
              <a:t>σ</a:t>
            </a:r>
            <a:r>
              <a:rPr lang="en-US" sz="1100" dirty="0"/>
              <a:t>: std. determines the spread of the curve (with larger values of </a:t>
            </a:r>
            <a:r>
              <a:rPr lang="el-GR" sz="1100" dirty="0"/>
              <a:t>σ </a:t>
            </a:r>
            <a:r>
              <a:rPr lang="en-US" sz="1100" dirty="0"/>
              <a:t>resulting in broader curves and smaller values leading to narrower curves)</a:t>
            </a:r>
          </a:p>
        </p:txBody>
      </p:sp>
      <p:pic>
        <p:nvPicPr>
          <p:cNvPr id="3" name="Picture 2">
            <a:extLst>
              <a:ext uri="{FF2B5EF4-FFF2-40B4-BE49-F238E27FC236}">
                <a16:creationId xmlns:a16="http://schemas.microsoft.com/office/drawing/2014/main" id="{1DF5870F-D57E-458F-96EE-5D1C3DCE1501}"/>
              </a:ext>
            </a:extLst>
          </p:cNvPr>
          <p:cNvPicPr>
            <a:picLocks noChangeAspect="1"/>
          </p:cNvPicPr>
          <p:nvPr/>
        </p:nvPicPr>
        <p:blipFill>
          <a:blip r:embed="rId4"/>
          <a:stretch>
            <a:fillRect/>
          </a:stretch>
        </p:blipFill>
        <p:spPr>
          <a:xfrm>
            <a:off x="767892" y="1219572"/>
            <a:ext cx="4195103" cy="3146327"/>
          </a:xfrm>
          <a:prstGeom prst="rect">
            <a:avLst/>
          </a:prstGeom>
        </p:spPr>
      </p:pic>
      <p:pic>
        <p:nvPicPr>
          <p:cNvPr id="2" name="Picture 2" descr="wivace">
            <a:extLst>
              <a:ext uri="{FF2B5EF4-FFF2-40B4-BE49-F238E27FC236}">
                <a16:creationId xmlns:a16="http://schemas.microsoft.com/office/drawing/2014/main" id="{27C62E35-56AD-68A9-279A-74332B1ED8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8510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normAutofit fontScale="90000"/>
          </a:bodyPr>
          <a:lstStyle/>
          <a:p>
            <a:pPr lvl="0"/>
            <a:r>
              <a:rPr lang="en-US" dirty="0"/>
              <a:t>A small recap from Mathematics: Gaussian</a:t>
            </a:r>
          </a:p>
        </p:txBody>
      </p:sp>
      <p:sp>
        <p:nvSpPr>
          <p:cNvPr id="8" name="Plassholder for dato 7"/>
          <p:cNvSpPr>
            <a:spLocks noGrp="1"/>
          </p:cNvSpPr>
          <p:nvPr>
            <p:ph type="dt" sz="half" idx="10"/>
          </p:nvPr>
        </p:nvSpPr>
        <p:spPr>
          <a:xfrm>
            <a:off x="6697576" y="4768684"/>
            <a:ext cx="1684420" cy="273844"/>
          </a:xfrm>
        </p:spPr>
        <p:txBody>
          <a:bodyPr/>
          <a:lstStyle/>
          <a:p>
            <a:fld id="{7AA5BBBE-66BD-FD46-802F-536D42DF1234}" type="datetime1">
              <a:rPr lang="nb-NO" smtClean="0"/>
              <a:t>24.09.2023</a:t>
            </a:fld>
            <a:endParaRPr lang="nb-NO"/>
          </a:p>
        </p:txBody>
      </p:sp>
      <p:sp>
        <p:nvSpPr>
          <p:cNvPr id="9" name="Plassholder for bunntekst 8"/>
          <p:cNvSpPr>
            <a:spLocks noGrp="1"/>
          </p:cNvSpPr>
          <p:nvPr>
            <p:ph type="ftr" sz="quarter" idx="11"/>
          </p:nvPr>
        </p:nvSpPr>
        <p:spPr>
          <a:xfrm>
            <a:off x="316835" y="4767263"/>
            <a:ext cx="5926221" cy="273844"/>
          </a:xfrm>
        </p:spPr>
        <p:txBody>
          <a:bodyPr/>
          <a:lstStyle/>
          <a:p>
            <a:pPr>
              <a:lnSpc>
                <a:spcPct val="90000"/>
              </a:lnSpc>
              <a:spcAft>
                <a:spcPts val="600"/>
              </a:spcAft>
            </a:pPr>
            <a:r>
              <a:rPr lang="en-US" dirty="0"/>
              <a:t>Sanyam Jain, </a:t>
            </a:r>
            <a:r>
              <a:rPr lang="en-US" dirty="0" err="1"/>
              <a:t>Aarati</a:t>
            </a:r>
            <a:r>
              <a:rPr lang="en-US" dirty="0"/>
              <a:t> Shrestha, Stefano Nichele | HiØ, Norway</a:t>
            </a:r>
          </a:p>
        </p:txBody>
      </p:sp>
      <p:sp>
        <p:nvSpPr>
          <p:cNvPr id="10" name="Plassholder for lysbildenummer 9"/>
          <p:cNvSpPr>
            <a:spLocks noGrp="1"/>
          </p:cNvSpPr>
          <p:nvPr>
            <p:ph type="sldNum" sz="quarter" idx="12"/>
          </p:nvPr>
        </p:nvSpPr>
        <p:spPr>
          <a:xfrm>
            <a:off x="8381996" y="4767263"/>
            <a:ext cx="411747" cy="273844"/>
          </a:xfrm>
        </p:spPr>
        <p:txBody>
          <a:bodyPr/>
          <a:lstStyle/>
          <a:p>
            <a:fld id="{28ECCE09-4EB9-D24E-99A2-F5BDA1BD657E}" type="slidenum">
              <a:rPr lang="nb-NO" smtClean="0"/>
              <a:t>9</a:t>
            </a:fld>
            <a:endParaRPr lang="nb-NO"/>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B936A71-8C78-ABC1-8693-1624B2138D68}"/>
                  </a:ext>
                </a:extLst>
              </p:cNvPr>
              <p:cNvSpPr txBox="1"/>
              <p:nvPr/>
            </p:nvSpPr>
            <p:spPr>
              <a:xfrm>
                <a:off x="3285993" y="2207708"/>
                <a:ext cx="2957063" cy="72808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solidFill>
                            <a:schemeClr val="bg1"/>
                          </a:solidFill>
                          <a:latin typeface="Cambria Math" panose="02040503050406030204" pitchFamily="18" charset="0"/>
                        </a:rPr>
                        <m:t>𝑓</m:t>
                      </m:r>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𝑥</m:t>
                          </m:r>
                        </m:e>
                      </m:d>
                      <m:r>
                        <a:rPr lang="en-US" i="0">
                          <a:solidFill>
                            <a:schemeClr val="bg1"/>
                          </a:solidFill>
                          <a:latin typeface="Cambria Math" panose="02040503050406030204" pitchFamily="18" charset="0"/>
                        </a:rPr>
                        <m:t>=</m:t>
                      </m:r>
                      <m:f>
                        <m:fPr>
                          <m:ctrlPr>
                            <a:rPr lang="en-US" i="1">
                              <a:solidFill>
                                <a:schemeClr val="bg1"/>
                              </a:solidFill>
                              <a:latin typeface="Cambria Math" panose="02040503050406030204" pitchFamily="18" charset="0"/>
                            </a:rPr>
                          </m:ctrlPr>
                        </m:fPr>
                        <m:num>
                          <m:r>
                            <a:rPr lang="en-US" i="0">
                              <a:solidFill>
                                <a:schemeClr val="bg1"/>
                              </a:solidFill>
                              <a:latin typeface="Cambria Math" panose="02040503050406030204" pitchFamily="18" charset="0"/>
                            </a:rPr>
                            <m:t>1</m:t>
                          </m:r>
                        </m:num>
                        <m:den>
                          <m:r>
                            <m:rPr>
                              <m:sty m:val="p"/>
                            </m:rPr>
                            <a:rPr lang="en-US" i="0">
                              <a:solidFill>
                                <a:schemeClr val="bg1"/>
                              </a:solidFill>
                              <a:latin typeface="Cambria Math" panose="02040503050406030204" pitchFamily="18" charset="0"/>
                            </a:rPr>
                            <m:t>σ</m:t>
                          </m:r>
                          <m:rad>
                            <m:radPr>
                              <m:degHide m:val="on"/>
                              <m:ctrlPr>
                                <a:rPr lang="en-US" i="1">
                                  <a:solidFill>
                                    <a:schemeClr val="bg1"/>
                                  </a:solidFill>
                                  <a:latin typeface="Cambria Math" panose="02040503050406030204" pitchFamily="18" charset="0"/>
                                </a:rPr>
                              </m:ctrlPr>
                            </m:radPr>
                            <m:deg/>
                            <m:e>
                              <m:r>
                                <a:rPr lang="en-US" i="0">
                                  <a:solidFill>
                                    <a:schemeClr val="bg1"/>
                                  </a:solidFill>
                                  <a:latin typeface="Cambria Math" panose="02040503050406030204" pitchFamily="18" charset="0"/>
                                </a:rPr>
                                <m:t>2</m:t>
                              </m:r>
                              <m:r>
                                <m:rPr>
                                  <m:sty m:val="p"/>
                                </m:rPr>
                                <a:rPr lang="en-US" i="0">
                                  <a:solidFill>
                                    <a:schemeClr val="bg1"/>
                                  </a:solidFill>
                                  <a:latin typeface="Cambria Math" panose="02040503050406030204" pitchFamily="18" charset="0"/>
                                </a:rPr>
                                <m:t>π</m:t>
                              </m:r>
                            </m:e>
                          </m:rad>
                        </m:den>
                      </m:f>
                      <m:r>
                        <a:rPr lang="en-US" i="0">
                          <a:solidFill>
                            <a:schemeClr val="bg1"/>
                          </a:solidFill>
                          <a:latin typeface="Cambria Math" panose="02040503050406030204" pitchFamily="18" charset="0"/>
                        </a:rPr>
                        <m:t>⋅</m:t>
                      </m:r>
                      <m:sSup>
                        <m:sSupPr>
                          <m:ctrlPr>
                            <a:rPr lang="en-US" i="1">
                              <a:solidFill>
                                <a:schemeClr val="bg1"/>
                              </a:solidFill>
                              <a:latin typeface="Cambria Math" panose="02040503050406030204" pitchFamily="18" charset="0"/>
                            </a:rPr>
                          </m:ctrlPr>
                        </m:sSupPr>
                        <m:e>
                          <m:r>
                            <a:rPr lang="en-US" i="1">
                              <a:solidFill>
                                <a:schemeClr val="bg1"/>
                              </a:solidFill>
                              <a:latin typeface="Cambria Math" panose="02040503050406030204" pitchFamily="18" charset="0"/>
                            </a:rPr>
                            <m:t>𝑒</m:t>
                          </m:r>
                        </m:e>
                        <m:sup>
                          <m:r>
                            <a:rPr lang="en-US" i="0">
                              <a:solidFill>
                                <a:schemeClr val="bg1"/>
                              </a:solidFill>
                              <a:latin typeface="Cambria Math" panose="02040503050406030204" pitchFamily="18" charset="0"/>
                            </a:rPr>
                            <m:t>−</m:t>
                          </m:r>
                          <m:f>
                            <m:fPr>
                              <m:ctrlPr>
                                <a:rPr lang="en-US" i="1">
                                  <a:solidFill>
                                    <a:schemeClr val="bg1"/>
                                  </a:solidFill>
                                  <a:latin typeface="Cambria Math" panose="02040503050406030204" pitchFamily="18" charset="0"/>
                                </a:rPr>
                              </m:ctrlPr>
                            </m:fPr>
                            <m:num>
                              <m:sSup>
                                <m:sSupPr>
                                  <m:ctrlPr>
                                    <a:rPr lang="en-US" i="1">
                                      <a:solidFill>
                                        <a:schemeClr val="bg1"/>
                                      </a:solidFill>
                                      <a:latin typeface="Cambria Math" panose="02040503050406030204" pitchFamily="18" charset="0"/>
                                    </a:rPr>
                                  </m:ctrlPr>
                                </m:sSupPr>
                                <m:e>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𝑥</m:t>
                                      </m:r>
                                      <m:r>
                                        <a:rPr lang="en-US" i="0">
                                          <a:solidFill>
                                            <a:schemeClr val="bg1"/>
                                          </a:solidFill>
                                          <a:latin typeface="Cambria Math" panose="02040503050406030204" pitchFamily="18" charset="0"/>
                                        </a:rPr>
                                        <m:t>−</m:t>
                                      </m:r>
                                      <m:r>
                                        <m:rPr>
                                          <m:sty m:val="p"/>
                                        </m:rPr>
                                        <a:rPr lang="en-US" i="0">
                                          <a:solidFill>
                                            <a:schemeClr val="bg1"/>
                                          </a:solidFill>
                                          <a:latin typeface="Cambria Math" panose="02040503050406030204" pitchFamily="18" charset="0"/>
                                        </a:rPr>
                                        <m:t>μ</m:t>
                                      </m:r>
                                    </m:e>
                                  </m:d>
                                </m:e>
                                <m:sup>
                                  <m:r>
                                    <a:rPr lang="en-US" i="0">
                                      <a:solidFill>
                                        <a:schemeClr val="bg1"/>
                                      </a:solidFill>
                                      <a:latin typeface="Cambria Math" panose="02040503050406030204" pitchFamily="18" charset="0"/>
                                    </a:rPr>
                                    <m:t>2</m:t>
                                  </m:r>
                                </m:sup>
                              </m:sSup>
                            </m:num>
                            <m:den>
                              <m:r>
                                <a:rPr lang="en-US" i="0">
                                  <a:solidFill>
                                    <a:schemeClr val="bg1"/>
                                  </a:solidFill>
                                  <a:latin typeface="Cambria Math" panose="02040503050406030204" pitchFamily="18" charset="0"/>
                                </a:rPr>
                                <m:t>2</m:t>
                              </m:r>
                              <m:sSup>
                                <m:sSupPr>
                                  <m:ctrlPr>
                                    <a:rPr lang="en-US" i="1">
                                      <a:solidFill>
                                        <a:schemeClr val="bg1"/>
                                      </a:solidFill>
                                      <a:latin typeface="Cambria Math" panose="02040503050406030204" pitchFamily="18" charset="0"/>
                                    </a:rPr>
                                  </m:ctrlPr>
                                </m:sSupPr>
                                <m:e>
                                  <m:r>
                                    <m:rPr>
                                      <m:sty m:val="p"/>
                                    </m:rPr>
                                    <a:rPr lang="en-US" i="0">
                                      <a:solidFill>
                                        <a:schemeClr val="bg1"/>
                                      </a:solidFill>
                                      <a:latin typeface="Cambria Math" panose="02040503050406030204" pitchFamily="18" charset="0"/>
                                    </a:rPr>
                                    <m:t>σ</m:t>
                                  </m:r>
                                </m:e>
                                <m:sup>
                                  <m:r>
                                    <a:rPr lang="en-US" i="0">
                                      <a:solidFill>
                                        <a:schemeClr val="bg1"/>
                                      </a:solidFill>
                                      <a:latin typeface="Cambria Math" panose="02040503050406030204" pitchFamily="18" charset="0"/>
                                    </a:rPr>
                                    <m:t>2</m:t>
                                  </m:r>
                                </m:sup>
                              </m:sSup>
                            </m:den>
                          </m:f>
                        </m:sup>
                      </m:sSup>
                    </m:oMath>
                  </m:oMathPara>
                </a14:m>
                <a:endParaRPr lang="en-US" dirty="0">
                  <a:solidFill>
                    <a:schemeClr val="bg1"/>
                  </a:solidFill>
                  <a:latin typeface="Source Sans Pro" panose="020B0503030403020204" pitchFamily="34" charset="0"/>
                  <a:ea typeface="Source Sans Pro" panose="020B0503030403020204" pitchFamily="34" charset="0"/>
                </a:endParaRPr>
              </a:p>
            </p:txBody>
          </p:sp>
        </mc:Choice>
        <mc:Fallback xmlns="">
          <p:sp>
            <p:nvSpPr>
              <p:cNvPr id="5" name="TextBox 4">
                <a:extLst>
                  <a:ext uri="{FF2B5EF4-FFF2-40B4-BE49-F238E27FC236}">
                    <a16:creationId xmlns:a16="http://schemas.microsoft.com/office/drawing/2014/main" id="{0B936A71-8C78-ABC1-8693-1624B2138D68}"/>
                  </a:ext>
                </a:extLst>
              </p:cNvPr>
              <p:cNvSpPr txBox="1">
                <a:spLocks noRot="1" noChangeAspect="1" noMove="1" noResize="1" noEditPoints="1" noAdjustHandles="1" noChangeArrowheads="1" noChangeShapeType="1" noTextEdit="1"/>
              </p:cNvSpPr>
              <p:nvPr/>
            </p:nvSpPr>
            <p:spPr>
              <a:xfrm>
                <a:off x="3285993" y="2207708"/>
                <a:ext cx="2957063" cy="728084"/>
              </a:xfrm>
              <a:prstGeom prst="rect">
                <a:avLst/>
              </a:prstGeom>
              <a:blipFill>
                <a:blip r:embed="rId3"/>
                <a:stretch>
                  <a:fillRect/>
                </a:stretch>
              </a:blipFill>
            </p:spPr>
            <p:txBody>
              <a:bodyPr/>
              <a:lstStyle/>
              <a:p>
                <a:r>
                  <a:rPr lang="en-US">
                    <a:noFill/>
                  </a:rPr>
                  <a:t> </a:t>
                </a:r>
              </a:p>
            </p:txBody>
          </p:sp>
        </mc:Fallback>
      </mc:AlternateContent>
      <p:cxnSp>
        <p:nvCxnSpPr>
          <p:cNvPr id="15" name="Straight Arrow Connector 14">
            <a:extLst>
              <a:ext uri="{FF2B5EF4-FFF2-40B4-BE49-F238E27FC236}">
                <a16:creationId xmlns:a16="http://schemas.microsoft.com/office/drawing/2014/main" id="{5E1C5DDD-A978-4D08-6C0E-C8D420B26AEB}"/>
              </a:ext>
            </a:extLst>
          </p:cNvPr>
          <p:cNvCxnSpPr>
            <a:cxnSpLocks/>
            <a:stCxn id="19" idx="0"/>
          </p:cNvCxnSpPr>
          <p:nvPr/>
        </p:nvCxnSpPr>
        <p:spPr>
          <a:xfrm flipH="1" flipV="1">
            <a:off x="4892634" y="2885704"/>
            <a:ext cx="478190" cy="87994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Alternative Process 16">
            <a:extLst>
              <a:ext uri="{FF2B5EF4-FFF2-40B4-BE49-F238E27FC236}">
                <a16:creationId xmlns:a16="http://schemas.microsoft.com/office/drawing/2014/main" id="{C2713F2F-72D9-AF58-A7BF-29232FF72B18}"/>
              </a:ext>
            </a:extLst>
          </p:cNvPr>
          <p:cNvSpPr/>
          <p:nvPr/>
        </p:nvSpPr>
        <p:spPr>
          <a:xfrm>
            <a:off x="2957778" y="3765646"/>
            <a:ext cx="4921094" cy="702750"/>
          </a:xfrm>
          <a:prstGeom prst="flowChartAlternateProcess">
            <a:avLst/>
          </a:prstGeom>
          <a:noFill/>
          <a:ln>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9" name="TextBox 18">
            <a:extLst>
              <a:ext uri="{FF2B5EF4-FFF2-40B4-BE49-F238E27FC236}">
                <a16:creationId xmlns:a16="http://schemas.microsoft.com/office/drawing/2014/main" id="{8C2C4021-A030-24BA-F435-954D254F4E30}"/>
              </a:ext>
            </a:extLst>
          </p:cNvPr>
          <p:cNvSpPr txBox="1"/>
          <p:nvPr/>
        </p:nvSpPr>
        <p:spPr>
          <a:xfrm>
            <a:off x="2910276" y="3765646"/>
            <a:ext cx="4921095" cy="646331"/>
          </a:xfrm>
          <a:prstGeom prst="rect">
            <a:avLst/>
          </a:prstGeom>
          <a:noFill/>
        </p:spPr>
        <p:txBody>
          <a:bodyPr wrap="square" rtlCol="0">
            <a:spAutoFit/>
          </a:bodyPr>
          <a:lstStyle/>
          <a:p>
            <a:r>
              <a:rPr lang="en-US" dirty="0"/>
              <a:t>Normalization, as AUC (probability value) value should stay between 0 and 1</a:t>
            </a:r>
          </a:p>
        </p:txBody>
      </p:sp>
      <p:pic>
        <p:nvPicPr>
          <p:cNvPr id="2" name="Picture 2" descr="wivace">
            <a:extLst>
              <a:ext uri="{FF2B5EF4-FFF2-40B4-BE49-F238E27FC236}">
                <a16:creationId xmlns:a16="http://schemas.microsoft.com/office/drawing/2014/main" id="{0C834F4D-A6AC-BC17-5BCE-214C534ADF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80914" y="4445544"/>
            <a:ext cx="1135836" cy="29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5564055"/>
      </p:ext>
    </p:extLst>
  </p:cSld>
  <p:clrMapOvr>
    <a:masterClrMapping/>
  </p:clrMapOvr>
</p:sld>
</file>

<file path=ppt/theme/theme1.xml><?xml version="1.0" encoding="utf-8"?>
<a:theme xmlns:a="http://schemas.openxmlformats.org/drawingml/2006/main" name="HIOF-template-7.13.Presentasjonsmal-ENG-v.0.0.2">
  <a:themeElements>
    <a:clrScheme name="HIOF-palett">
      <a:dk1>
        <a:srgbClr val="101820"/>
      </a:dk1>
      <a:lt1>
        <a:srgbClr val="101820"/>
      </a:lt1>
      <a:dk2>
        <a:srgbClr val="EDEBE9"/>
      </a:dk2>
      <a:lt2>
        <a:srgbClr val="FFFFFF"/>
      </a:lt2>
      <a:accent1>
        <a:srgbClr val="3CBFAE"/>
      </a:accent1>
      <a:accent2>
        <a:srgbClr val="C76D62"/>
      </a:accent2>
      <a:accent3>
        <a:srgbClr val="457A7C"/>
      </a:accent3>
      <a:accent4>
        <a:srgbClr val="D7D2CB"/>
      </a:accent4>
      <a:accent5>
        <a:srgbClr val="978794"/>
      </a:accent5>
      <a:accent6>
        <a:srgbClr val="C0B8B0"/>
      </a:accent6>
      <a:hlink>
        <a:srgbClr val="457A7C"/>
      </a:hlink>
      <a:folHlink>
        <a:srgbClr val="3CBFAE"/>
      </a:folHlink>
    </a:clrScheme>
    <a:fontScheme name="Office klassisk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IOF-template-7.13.Presentasjonsmal-ENG-v.1.1.0" id="{6562F666-66CC-AA49-A9BC-14FA587A2EAE}" vid="{39648153-586F-DF4A-84A6-DFC5D7249167}"/>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HIOF-template-7.13.Presentasjonsmal-ENG-v.0.0</Template>
  <TotalTime>1765</TotalTime>
  <Words>2521</Words>
  <Application>Microsoft Macintosh PowerPoint</Application>
  <PresentationFormat>On-screen Show (16:9)</PresentationFormat>
  <Paragraphs>293</Paragraphs>
  <Slides>34</Slides>
  <Notes>32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Cambria Math</vt:lpstr>
      <vt:lpstr>NimbusRomNo9L</vt:lpstr>
      <vt:lpstr>Söhne</vt:lpstr>
      <vt:lpstr>Source Sans Pro</vt:lpstr>
      <vt:lpstr>HIOF-template-7.13.Presentasjonsmal-ENG-v.0.0.2</vt:lpstr>
      <vt:lpstr>Capturing Emerging Complexity in Lenia</vt:lpstr>
      <vt:lpstr>Contents</vt:lpstr>
      <vt:lpstr>Part 1: Lenia</vt:lpstr>
      <vt:lpstr>PowerPoint Presentation</vt:lpstr>
      <vt:lpstr>Lenia</vt:lpstr>
      <vt:lpstr>A small recap from Mathematics: Gaussian</vt:lpstr>
      <vt:lpstr>A small recap from Mathematics: Gaussian</vt:lpstr>
      <vt:lpstr>A small recap from Mathematics: Gaussian</vt:lpstr>
      <vt:lpstr>A small recap from Mathematics: Gaussian</vt:lpstr>
      <vt:lpstr>Lenia: Kernel Function</vt:lpstr>
      <vt:lpstr>Lenia: Growth Function</vt:lpstr>
      <vt:lpstr>Part 2: Evo Lenia</vt:lpstr>
      <vt:lpstr>EvoLenia Genetic Algorithm</vt:lpstr>
      <vt:lpstr>EvoLenia Genetic Algorithm : Fitness AE</vt:lpstr>
      <vt:lpstr>EvoLenia Genetic Algorithm : Fitness AE</vt:lpstr>
      <vt:lpstr>EvoLenia Genetic Algorithm : Fitness VoT</vt:lpstr>
      <vt:lpstr>EvoLenia Genetic Algorithm: Fitness AEVoT</vt:lpstr>
      <vt:lpstr>EvoLenia Genetic Algorithm: Selection</vt:lpstr>
      <vt:lpstr>EvoLenia Genetic Algorithm: Crossover</vt:lpstr>
      <vt:lpstr>EvoLenia Genetic Algorithm: Mutation</vt:lpstr>
      <vt:lpstr>Results (AE)</vt:lpstr>
      <vt:lpstr>Results (VoT)</vt:lpstr>
      <vt:lpstr>Results (AEVoT)</vt:lpstr>
      <vt:lpstr>Results (2500 generations)</vt:lpstr>
      <vt:lpstr>Results (Known Kernel Evolution)</vt:lpstr>
      <vt:lpstr>Challenges, Learnings and Conclusion</vt:lpstr>
      <vt:lpstr>Challenges, Learnings and Conclusion</vt:lpstr>
      <vt:lpstr>Challenges, Learnings and Conclusion</vt:lpstr>
      <vt:lpstr>Challenges, Learnings and Conclusion</vt:lpstr>
      <vt:lpstr>Future Scope of Improvement</vt:lpstr>
      <vt:lpstr>Preprint and Media</vt:lpstr>
      <vt:lpstr>Preprint and Media</vt:lpstr>
      <vt:lpstr>References</vt:lpstr>
      <vt:lpstr>Explore Yourself, scan this QR: s4nyam.github.io/evolenia</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SVM at Edge: </dc:title>
  <dc:subject/>
  <dc:creator>Sanyam Jain</dc:creator>
  <cp:keywords/>
  <dc:description/>
  <cp:lastModifiedBy>Sanyam Jain</cp:lastModifiedBy>
  <cp:revision>474</cp:revision>
  <dcterms:created xsi:type="dcterms:W3CDTF">2023-04-23T10:15:49Z</dcterms:created>
  <dcterms:modified xsi:type="dcterms:W3CDTF">2023-09-24T18:27:58Z</dcterms:modified>
  <cp:category/>
</cp:coreProperties>
</file>

<file path=docProps/thumbnail.jpeg>
</file>